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74" r:id="rId17"/>
    <p:sldId id="285" r:id="rId18"/>
    <p:sldId id="271" r:id="rId19"/>
    <p:sldId id="286" r:id="rId20"/>
    <p:sldId id="272" r:id="rId21"/>
    <p:sldId id="275" r:id="rId22"/>
    <p:sldId id="280" r:id="rId23"/>
    <p:sldId id="281" r:id="rId24"/>
    <p:sldId id="282" r:id="rId25"/>
    <p:sldId id="284" r:id="rId26"/>
    <p:sldId id="276" r:id="rId27"/>
    <p:sldId id="277" r:id="rId28"/>
    <p:sldId id="278" r:id="rId29"/>
    <p:sldId id="279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2010-2011 н.р.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uk-UA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Класи</c:v>
                </c:pt>
                <c:pt idx="1">
                  <c:v>Учні</c:v>
                </c:pt>
                <c:pt idx="2">
                  <c:v>Набір до 1 класу</c:v>
                </c:pt>
                <c:pt idx="3">
                  <c:v>До 10 класу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462</c:v>
                </c:pt>
                <c:pt idx="1">
                  <c:v>6973</c:v>
                </c:pt>
                <c:pt idx="2">
                  <c:v>572</c:v>
                </c:pt>
                <c:pt idx="3">
                  <c:v>586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2011-2012 н.р.</c:v>
                </c:pt>
              </c:strCache>
            </c:strRef>
          </c:tx>
          <c:spPr>
            <a:solidFill>
              <a:schemeClr val="tx1"/>
            </a:solidFill>
          </c:spPr>
          <c:dLbls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uk-UA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Класи</c:v>
                </c:pt>
                <c:pt idx="1">
                  <c:v>Учні</c:v>
                </c:pt>
                <c:pt idx="2">
                  <c:v>Набір до 1 класу</c:v>
                </c:pt>
                <c:pt idx="3">
                  <c:v>До 10 класу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455</c:v>
                </c:pt>
                <c:pt idx="1">
                  <c:v>6719</c:v>
                </c:pt>
                <c:pt idx="2">
                  <c:v>627</c:v>
                </c:pt>
                <c:pt idx="3">
                  <c:v>497</c:v>
                </c:pt>
              </c:numCache>
            </c:numRef>
          </c:val>
        </c:ser>
        <c:shape val="box"/>
        <c:axId val="34797056"/>
        <c:axId val="34798592"/>
        <c:axId val="66775680"/>
      </c:bar3DChart>
      <c:catAx>
        <c:axId val="34797056"/>
        <c:scaling>
          <c:orientation val="minMax"/>
        </c:scaling>
        <c:axPos val="b"/>
        <c:tickLblPos val="nextTo"/>
        <c:crossAx val="34798592"/>
        <c:crosses val="autoZero"/>
        <c:auto val="1"/>
        <c:lblAlgn val="ctr"/>
        <c:lblOffset val="100"/>
      </c:catAx>
      <c:valAx>
        <c:axId val="34798592"/>
        <c:scaling>
          <c:orientation val="minMax"/>
        </c:scaling>
        <c:axPos val="l"/>
        <c:majorGridlines/>
        <c:numFmt formatCode="General" sourceLinked="1"/>
        <c:tickLblPos val="nextTo"/>
        <c:crossAx val="34797056"/>
        <c:crosses val="autoZero"/>
        <c:crossBetween val="between"/>
      </c:valAx>
      <c:serAx>
        <c:axId val="66775680"/>
        <c:scaling>
          <c:orientation val="minMax"/>
        </c:scaling>
        <c:axPos val="b"/>
        <c:tickLblPos val="nextTo"/>
        <c:crossAx val="34798592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uk-UA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Пожежні водоймища</c:v>
                </c:pt>
                <c:pt idx="1">
                  <c:v>водоймища які п-ть ремонту</c:v>
                </c:pt>
                <c:pt idx="2">
                  <c:v>загальна кількість вогнегасників</c:v>
                </c:pt>
                <c:pt idx="3">
                  <c:v>закуплено вогнегасників в цьому році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4</c:v>
                </c:pt>
                <c:pt idx="2">
                  <c:v>294</c:v>
                </c:pt>
                <c:pt idx="3">
                  <c:v>40</c:v>
                </c:pt>
              </c:numCache>
            </c:numRef>
          </c:val>
        </c:ser>
        <c:shape val="box"/>
        <c:axId val="37733888"/>
        <c:axId val="37735424"/>
        <c:axId val="0"/>
      </c:bar3DChart>
      <c:catAx>
        <c:axId val="37733888"/>
        <c:scaling>
          <c:orientation val="minMax"/>
        </c:scaling>
        <c:axPos val="b"/>
        <c:tickLblPos val="nextTo"/>
        <c:crossAx val="37735424"/>
        <c:crosses val="autoZero"/>
        <c:auto val="1"/>
        <c:lblAlgn val="ctr"/>
        <c:lblOffset val="100"/>
      </c:catAx>
      <c:valAx>
        <c:axId val="37735424"/>
        <c:scaling>
          <c:orientation val="minMax"/>
        </c:scaling>
        <c:axPos val="l"/>
        <c:majorGridlines/>
        <c:numFmt formatCode="General" sourceLinked="1"/>
        <c:tickLblPos val="nextTo"/>
        <c:crossAx val="377338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lineChart>
        <c:grouping val="stacked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strRef>
              <c:f>Аркуш1!$A$2:$A$7</c:f>
              <c:strCache>
                <c:ptCount val="6"/>
                <c:pt idx="0">
                  <c:v>2006 р.</c:v>
                </c:pt>
                <c:pt idx="1">
                  <c:v>2007 р.</c:v>
                </c:pt>
                <c:pt idx="2">
                  <c:v>2008 р.</c:v>
                </c:pt>
                <c:pt idx="3">
                  <c:v>2009 р.</c:v>
                </c:pt>
                <c:pt idx="4">
                  <c:v>2010 р.</c:v>
                </c:pt>
                <c:pt idx="5">
                  <c:v>2011 р.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3223600</c:v>
                </c:pt>
                <c:pt idx="1">
                  <c:v>4885300</c:v>
                </c:pt>
                <c:pt idx="2">
                  <c:v>7875800</c:v>
                </c:pt>
                <c:pt idx="3">
                  <c:v>8733900</c:v>
                </c:pt>
                <c:pt idx="4">
                  <c:v>11632600</c:v>
                </c:pt>
                <c:pt idx="5">
                  <c:v>11995600</c:v>
                </c:pt>
              </c:numCache>
            </c:numRef>
          </c:val>
        </c:ser>
        <c:marker val="1"/>
        <c:axId val="75138944"/>
        <c:axId val="75140480"/>
      </c:lineChart>
      <c:catAx>
        <c:axId val="75138944"/>
        <c:scaling>
          <c:orientation val="minMax"/>
        </c:scaling>
        <c:axPos val="b"/>
        <c:tickLblPos val="nextTo"/>
        <c:crossAx val="75140480"/>
        <c:crosses val="autoZero"/>
        <c:auto val="1"/>
        <c:lblAlgn val="ctr"/>
        <c:lblOffset val="100"/>
      </c:catAx>
      <c:valAx>
        <c:axId val="75140480"/>
        <c:scaling>
          <c:orientation val="minMax"/>
        </c:scaling>
        <c:axPos val="l"/>
        <c:majorGridlines/>
        <c:numFmt formatCode="General" sourceLinked="1"/>
        <c:tickLblPos val="nextTo"/>
        <c:crossAx val="751389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8C80A-FBA7-47EE-9D84-99BEFEDFE8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59E6FF2-6DB9-4FBF-8397-9B4F02487C52}">
      <dgm:prSet/>
      <dgm:spPr/>
      <dgm:t>
        <a:bodyPr/>
        <a:lstStyle/>
        <a:p>
          <a:pPr rtl="0"/>
          <a:r>
            <a:rPr lang="uk-UA" b="1" baseline="0" dirty="0" smtClean="0"/>
            <a:t>Кращі спортивні зали</a:t>
          </a:r>
          <a:endParaRPr lang="ru-RU" b="1" baseline="0" dirty="0"/>
        </a:p>
      </dgm:t>
    </dgm:pt>
    <dgm:pt modelId="{8A019861-DCC3-49D3-BA77-E6E5E68EF9A7}" type="parTrans" cxnId="{29F27EAB-A7FB-4739-9260-765E3BC92EB5}">
      <dgm:prSet/>
      <dgm:spPr/>
      <dgm:t>
        <a:bodyPr/>
        <a:lstStyle/>
        <a:p>
          <a:endParaRPr lang="ru-RU"/>
        </a:p>
      </dgm:t>
    </dgm:pt>
    <dgm:pt modelId="{3AB1C14B-267D-4934-BBFB-6121C6B8EBC4}" type="sibTrans" cxnId="{29F27EAB-A7FB-4739-9260-765E3BC92EB5}">
      <dgm:prSet/>
      <dgm:spPr/>
      <dgm:t>
        <a:bodyPr/>
        <a:lstStyle/>
        <a:p>
          <a:endParaRPr lang="ru-RU"/>
        </a:p>
      </dgm:t>
    </dgm:pt>
    <dgm:pt modelId="{6C5100F4-2F16-4F91-828F-4E805BB6C3B6}" type="pres">
      <dgm:prSet presAssocID="{6668C80A-FBA7-47EE-9D84-99BEFEDFE8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191F765-EBB6-43C0-8228-5FA8135DE2DD}" type="pres">
      <dgm:prSet presAssocID="{659E6FF2-6DB9-4FBF-8397-9B4F02487C5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7F38782-AE67-494E-BF0D-A3E1A841FBF8}" type="presOf" srcId="{6668C80A-FBA7-47EE-9D84-99BEFEDFE820}" destId="{6C5100F4-2F16-4F91-828F-4E805BB6C3B6}" srcOrd="0" destOrd="0" presId="urn:microsoft.com/office/officeart/2005/8/layout/vList2"/>
    <dgm:cxn modelId="{29F27EAB-A7FB-4739-9260-765E3BC92EB5}" srcId="{6668C80A-FBA7-47EE-9D84-99BEFEDFE820}" destId="{659E6FF2-6DB9-4FBF-8397-9B4F02487C52}" srcOrd="0" destOrd="0" parTransId="{8A019861-DCC3-49D3-BA77-E6E5E68EF9A7}" sibTransId="{3AB1C14B-267D-4934-BBFB-6121C6B8EBC4}"/>
    <dgm:cxn modelId="{64E4550B-814C-44EC-B08F-2C71DFBBA191}" type="presOf" srcId="{659E6FF2-6DB9-4FBF-8397-9B4F02487C52}" destId="{6191F765-EBB6-43C0-8228-5FA8135DE2DD}" srcOrd="0" destOrd="0" presId="urn:microsoft.com/office/officeart/2005/8/layout/vList2"/>
    <dgm:cxn modelId="{2E58920E-7FB5-4EC2-A88D-7EEBC02BD71A}" type="presParOf" srcId="{6C5100F4-2F16-4F91-828F-4E805BB6C3B6}" destId="{6191F765-EBB6-43C0-8228-5FA8135DE2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E5195-3A1A-4927-8414-A7E5855AEB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E4098BB-1821-4837-9265-6BBC8F291C1E}">
      <dgm:prSet custT="1"/>
      <dgm:spPr/>
      <dgm:t>
        <a:bodyPr/>
        <a:lstStyle/>
        <a:p>
          <a:pPr rtl="0"/>
          <a:r>
            <a:rPr lang="uk-UA" sz="2800" b="1" baseline="0" dirty="0" smtClean="0"/>
            <a:t>Поточні ремонти</a:t>
          </a:r>
          <a:endParaRPr lang="ru-RU" sz="2800" b="1" baseline="0" dirty="0"/>
        </a:p>
      </dgm:t>
    </dgm:pt>
    <dgm:pt modelId="{01BB71FB-44BA-46C8-A264-64D3938241AA}" type="parTrans" cxnId="{01FE86EF-BE86-489F-9437-EAE7DC81F1B4}">
      <dgm:prSet/>
      <dgm:spPr/>
      <dgm:t>
        <a:bodyPr/>
        <a:lstStyle/>
        <a:p>
          <a:endParaRPr lang="ru-RU"/>
        </a:p>
      </dgm:t>
    </dgm:pt>
    <dgm:pt modelId="{7C7FE0CE-E91E-4AFB-85C3-FECCF01489F5}" type="sibTrans" cxnId="{01FE86EF-BE86-489F-9437-EAE7DC81F1B4}">
      <dgm:prSet/>
      <dgm:spPr/>
      <dgm:t>
        <a:bodyPr/>
        <a:lstStyle/>
        <a:p>
          <a:endParaRPr lang="ru-RU"/>
        </a:p>
      </dgm:t>
    </dgm:pt>
    <dgm:pt modelId="{501A537B-F2E6-4DCC-A6E5-C0356710A366}" type="pres">
      <dgm:prSet presAssocID="{BB1E5195-3A1A-4927-8414-A7E5855AEB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D1A301C-0A4A-47D8-92FA-5E8378F1E99F}" type="pres">
      <dgm:prSet presAssocID="{FE4098BB-1821-4837-9265-6BBC8F291C1E}" presName="parentText" presStyleLbl="node1" presStyleIdx="0" presStyleCnt="1" custLinFactNeighborX="-6076" custLinFactNeighborY="-246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1F00E1D-7BFA-462E-B79C-D39BA0702101}" type="presOf" srcId="{FE4098BB-1821-4837-9265-6BBC8F291C1E}" destId="{0D1A301C-0A4A-47D8-92FA-5E8378F1E99F}" srcOrd="0" destOrd="0" presId="urn:microsoft.com/office/officeart/2005/8/layout/vList2"/>
    <dgm:cxn modelId="{01FE86EF-BE86-489F-9437-EAE7DC81F1B4}" srcId="{BB1E5195-3A1A-4927-8414-A7E5855AEB96}" destId="{FE4098BB-1821-4837-9265-6BBC8F291C1E}" srcOrd="0" destOrd="0" parTransId="{01BB71FB-44BA-46C8-A264-64D3938241AA}" sibTransId="{7C7FE0CE-E91E-4AFB-85C3-FECCF01489F5}"/>
    <dgm:cxn modelId="{9B535CF6-31DD-438E-8566-405C494506EF}" type="presOf" srcId="{BB1E5195-3A1A-4927-8414-A7E5855AEB96}" destId="{501A537B-F2E6-4DCC-A6E5-C0356710A366}" srcOrd="0" destOrd="0" presId="urn:microsoft.com/office/officeart/2005/8/layout/vList2"/>
    <dgm:cxn modelId="{8FC5A159-AA7C-4280-AC2D-05D6294EBE96}" type="presParOf" srcId="{501A537B-F2E6-4DCC-A6E5-C0356710A366}" destId="{0D1A301C-0A4A-47D8-92FA-5E8378F1E9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8FBC00-1D00-4735-948F-FEB8518A3A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32CD3E0-6C94-4E6D-923B-5CF93A8169FF}">
      <dgm:prSet custT="1"/>
      <dgm:spPr/>
      <dgm:t>
        <a:bodyPr/>
        <a:lstStyle/>
        <a:p>
          <a:pPr rtl="0"/>
          <a:r>
            <a:rPr lang="uk-UA" sz="3200" b="1" baseline="0" dirty="0" smtClean="0"/>
            <a:t>Поточні ремонти</a:t>
          </a:r>
          <a:r>
            <a:rPr lang="ru-RU" sz="1300" b="1" baseline="0" dirty="0" smtClean="0"/>
            <a:t/>
          </a:r>
          <a:br>
            <a:rPr lang="ru-RU" sz="1300" b="1" baseline="0" dirty="0" smtClean="0"/>
          </a:br>
          <a:endParaRPr lang="ru-RU" sz="1300" b="1" baseline="0" dirty="0"/>
        </a:p>
      </dgm:t>
    </dgm:pt>
    <dgm:pt modelId="{0A70FC3B-961C-4063-AFD4-B6995DBAF794}" type="parTrans" cxnId="{BC5802F8-8BD1-4C2A-9666-7BB6ECFA1C9D}">
      <dgm:prSet/>
      <dgm:spPr/>
      <dgm:t>
        <a:bodyPr/>
        <a:lstStyle/>
        <a:p>
          <a:endParaRPr lang="ru-RU"/>
        </a:p>
      </dgm:t>
    </dgm:pt>
    <dgm:pt modelId="{EF7A4CC0-2042-4291-8639-04E95FCC4CEB}" type="sibTrans" cxnId="{BC5802F8-8BD1-4C2A-9666-7BB6ECFA1C9D}">
      <dgm:prSet/>
      <dgm:spPr/>
      <dgm:t>
        <a:bodyPr/>
        <a:lstStyle/>
        <a:p>
          <a:endParaRPr lang="ru-RU"/>
        </a:p>
      </dgm:t>
    </dgm:pt>
    <dgm:pt modelId="{45D0F326-C322-400E-8672-6AC1CF2A9D92}" type="pres">
      <dgm:prSet presAssocID="{BF8FBC00-1D00-4735-948F-FEB8518A3A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83A6FA1-58B7-4203-8CCD-ADBEFA31990A}" type="pres">
      <dgm:prSet presAssocID="{232CD3E0-6C94-4E6D-923B-5CF93A8169FF}" presName="parentText" presStyleLbl="node1" presStyleIdx="0" presStyleCnt="1" custLinFactNeighborX="-2604" custLinFactNeighborY="-3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AD79410-23CE-4ADE-A040-7F8FF89B3DFF}" type="presOf" srcId="{BF8FBC00-1D00-4735-948F-FEB8518A3A2F}" destId="{45D0F326-C322-400E-8672-6AC1CF2A9D92}" srcOrd="0" destOrd="0" presId="urn:microsoft.com/office/officeart/2005/8/layout/vList2"/>
    <dgm:cxn modelId="{BC5802F8-8BD1-4C2A-9666-7BB6ECFA1C9D}" srcId="{BF8FBC00-1D00-4735-948F-FEB8518A3A2F}" destId="{232CD3E0-6C94-4E6D-923B-5CF93A8169FF}" srcOrd="0" destOrd="0" parTransId="{0A70FC3B-961C-4063-AFD4-B6995DBAF794}" sibTransId="{EF7A4CC0-2042-4291-8639-04E95FCC4CEB}"/>
    <dgm:cxn modelId="{232FBDB1-DAC3-45D8-A988-C30B2F2A50E7}" type="presOf" srcId="{232CD3E0-6C94-4E6D-923B-5CF93A8169FF}" destId="{183A6FA1-58B7-4203-8CCD-ADBEFA31990A}" srcOrd="0" destOrd="0" presId="urn:microsoft.com/office/officeart/2005/8/layout/vList2"/>
    <dgm:cxn modelId="{5FD87A52-D217-4F0B-953E-ABB73CA32AEC}" type="presParOf" srcId="{45D0F326-C322-400E-8672-6AC1CF2A9D92}" destId="{183A6FA1-58B7-4203-8CCD-ADBEFA3199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13F2F6-B772-4051-864B-B56413D203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ACFAED3-DB74-48B3-9B1B-93DA1CCBE631}">
      <dgm:prSet custT="1"/>
      <dgm:spPr/>
      <dgm:t>
        <a:bodyPr/>
        <a:lstStyle/>
        <a:p>
          <a:pPr rtl="0"/>
          <a:r>
            <a:rPr lang="uk-UA" sz="2800" b="1" baseline="0" dirty="0" smtClean="0"/>
            <a:t>Поточні ремонти</a:t>
          </a:r>
          <a:r>
            <a:rPr lang="ru-RU" sz="800" b="1" baseline="0" dirty="0" smtClean="0"/>
            <a:t/>
          </a:r>
          <a:br>
            <a:rPr lang="ru-RU" sz="800" b="1" baseline="0" dirty="0" smtClean="0"/>
          </a:br>
          <a:r>
            <a:rPr lang="ru-RU" sz="800" b="1" baseline="0" dirty="0" smtClean="0"/>
            <a:t/>
          </a:r>
          <a:br>
            <a:rPr lang="ru-RU" sz="800" b="1" baseline="0" dirty="0" smtClean="0"/>
          </a:br>
          <a:endParaRPr lang="ru-RU" sz="800" b="1" baseline="0" dirty="0"/>
        </a:p>
      </dgm:t>
    </dgm:pt>
    <dgm:pt modelId="{DDFDF787-2715-426F-963B-9A2FF6AC9D1D}" type="parTrans" cxnId="{31F907A0-D973-42A3-A5B0-9AA68A49194B}">
      <dgm:prSet/>
      <dgm:spPr/>
      <dgm:t>
        <a:bodyPr/>
        <a:lstStyle/>
        <a:p>
          <a:endParaRPr lang="ru-RU"/>
        </a:p>
      </dgm:t>
    </dgm:pt>
    <dgm:pt modelId="{E52A782D-7A84-4B2F-B409-ECA5AA24D0DC}" type="sibTrans" cxnId="{31F907A0-D973-42A3-A5B0-9AA68A49194B}">
      <dgm:prSet/>
      <dgm:spPr/>
      <dgm:t>
        <a:bodyPr/>
        <a:lstStyle/>
        <a:p>
          <a:endParaRPr lang="ru-RU"/>
        </a:p>
      </dgm:t>
    </dgm:pt>
    <dgm:pt modelId="{CA9BBB20-787C-44FE-919D-63852D38A0E0}" type="pres">
      <dgm:prSet presAssocID="{C313F2F6-B772-4051-864B-B56413D203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C109FD-E1CA-4414-BC67-9737AF32970F}" type="pres">
      <dgm:prSet presAssocID="{4ACFAED3-DB74-48B3-9B1B-93DA1CCBE631}" presName="parentText" presStyleLbl="node1" presStyleIdx="0" presStyleCnt="1" custLinFactNeighborX="520" custLinFactNeighborY="6250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1F907A0-D973-42A3-A5B0-9AA68A49194B}" srcId="{C313F2F6-B772-4051-864B-B56413D2033A}" destId="{4ACFAED3-DB74-48B3-9B1B-93DA1CCBE631}" srcOrd="0" destOrd="0" parTransId="{DDFDF787-2715-426F-963B-9A2FF6AC9D1D}" sibTransId="{E52A782D-7A84-4B2F-B409-ECA5AA24D0DC}"/>
    <dgm:cxn modelId="{012AC07B-90BB-403F-AC65-CE1B91983F4D}" type="presOf" srcId="{C313F2F6-B772-4051-864B-B56413D2033A}" destId="{CA9BBB20-787C-44FE-919D-63852D38A0E0}" srcOrd="0" destOrd="0" presId="urn:microsoft.com/office/officeart/2005/8/layout/vList2"/>
    <dgm:cxn modelId="{4FA7E8CB-047F-4660-B254-9DCA358AE71E}" type="presOf" srcId="{4ACFAED3-DB74-48B3-9B1B-93DA1CCBE631}" destId="{D5C109FD-E1CA-4414-BC67-9737AF32970F}" srcOrd="0" destOrd="0" presId="urn:microsoft.com/office/officeart/2005/8/layout/vList2"/>
    <dgm:cxn modelId="{922999F1-B707-4A41-9DEF-5DEFEB96A15A}" type="presParOf" srcId="{CA9BBB20-787C-44FE-919D-63852D38A0E0}" destId="{D5C109FD-E1CA-4414-BC67-9737AF3297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B7CB34-0A1B-4065-9F5D-EB15088C0A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B1DFBE0-911D-4501-BC4D-2F16DBBD32B7}">
      <dgm:prSet custT="1"/>
      <dgm:spPr/>
      <dgm:t>
        <a:bodyPr/>
        <a:lstStyle/>
        <a:p>
          <a:pPr rtl="0"/>
          <a:r>
            <a:rPr lang="uk-UA" sz="3200" b="1" baseline="0" dirty="0" smtClean="0"/>
            <a:t>Поточні ремонти</a:t>
          </a:r>
          <a:r>
            <a:rPr lang="ru-RU" sz="800" b="1" baseline="0" dirty="0" smtClean="0"/>
            <a:t/>
          </a:r>
          <a:br>
            <a:rPr lang="ru-RU" sz="800" b="1" baseline="0" dirty="0" smtClean="0"/>
          </a:br>
          <a:r>
            <a:rPr lang="ru-RU" sz="800" b="1" baseline="0" dirty="0" smtClean="0"/>
            <a:t/>
          </a:r>
          <a:br>
            <a:rPr lang="ru-RU" sz="800" b="1" baseline="0" dirty="0" smtClean="0"/>
          </a:br>
          <a:endParaRPr lang="ru-RU" sz="800" b="1" baseline="0" dirty="0"/>
        </a:p>
      </dgm:t>
    </dgm:pt>
    <dgm:pt modelId="{1BA53958-4DBD-4B06-8E64-C4056B985559}" type="parTrans" cxnId="{048A7E8B-237C-4F70-A515-3D5B450D23EB}">
      <dgm:prSet/>
      <dgm:spPr/>
      <dgm:t>
        <a:bodyPr/>
        <a:lstStyle/>
        <a:p>
          <a:endParaRPr lang="ru-RU"/>
        </a:p>
      </dgm:t>
    </dgm:pt>
    <dgm:pt modelId="{BF90442E-8C05-4386-8F5C-2DCDFD7C91BC}" type="sibTrans" cxnId="{048A7E8B-237C-4F70-A515-3D5B450D23EB}">
      <dgm:prSet/>
      <dgm:spPr/>
      <dgm:t>
        <a:bodyPr/>
        <a:lstStyle/>
        <a:p>
          <a:endParaRPr lang="ru-RU"/>
        </a:p>
      </dgm:t>
    </dgm:pt>
    <dgm:pt modelId="{E49FFC54-3090-4FCD-8B39-8B5C3B48666F}" type="pres">
      <dgm:prSet presAssocID="{B9B7CB34-0A1B-4065-9F5D-EB15088C0A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7F1BBF4-6233-4B2F-A230-4467B67D7EF5}" type="pres">
      <dgm:prSet presAssocID="{5B1DFBE0-911D-4501-BC4D-2F16DBBD32B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24C588-2D59-4CF0-A43A-71C3BBF27923}" type="presOf" srcId="{5B1DFBE0-911D-4501-BC4D-2F16DBBD32B7}" destId="{E7F1BBF4-6233-4B2F-A230-4467B67D7EF5}" srcOrd="0" destOrd="0" presId="urn:microsoft.com/office/officeart/2005/8/layout/vList2"/>
    <dgm:cxn modelId="{81F3D433-5EF8-42B4-B217-C4672F405E29}" type="presOf" srcId="{B9B7CB34-0A1B-4065-9F5D-EB15088C0AD1}" destId="{E49FFC54-3090-4FCD-8B39-8B5C3B48666F}" srcOrd="0" destOrd="0" presId="urn:microsoft.com/office/officeart/2005/8/layout/vList2"/>
    <dgm:cxn modelId="{048A7E8B-237C-4F70-A515-3D5B450D23EB}" srcId="{B9B7CB34-0A1B-4065-9F5D-EB15088C0AD1}" destId="{5B1DFBE0-911D-4501-BC4D-2F16DBBD32B7}" srcOrd="0" destOrd="0" parTransId="{1BA53958-4DBD-4B06-8E64-C4056B985559}" sibTransId="{BF90442E-8C05-4386-8F5C-2DCDFD7C91BC}"/>
    <dgm:cxn modelId="{FF5C465E-8BC2-4C4B-B3C2-FC263C0E9670}" type="presParOf" srcId="{E49FFC54-3090-4FCD-8B39-8B5C3B48666F}" destId="{E7F1BBF4-6233-4B2F-A230-4467B67D7E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1A7147-FD30-4BC5-80A0-AF0292AD4B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A0B4D34-9EBF-4A68-A74E-33C8DB53E71A}">
      <dgm:prSet custT="1"/>
      <dgm:spPr/>
      <dgm:t>
        <a:bodyPr/>
        <a:lstStyle/>
        <a:p>
          <a:pPr rtl="0"/>
          <a:r>
            <a:rPr lang="uk-UA" sz="2800" b="1" baseline="0" dirty="0" smtClean="0"/>
            <a:t>Кращі медичні кабінети</a:t>
          </a:r>
          <a:endParaRPr lang="ru-RU" sz="2800" b="1" baseline="0" dirty="0"/>
        </a:p>
      </dgm:t>
    </dgm:pt>
    <dgm:pt modelId="{B9FB4A50-4876-44EA-82D6-D9852A02DB7A}" type="parTrans" cxnId="{10BA97DD-6483-4E51-996B-5301A252C58E}">
      <dgm:prSet/>
      <dgm:spPr/>
      <dgm:t>
        <a:bodyPr/>
        <a:lstStyle/>
        <a:p>
          <a:endParaRPr lang="ru-RU"/>
        </a:p>
      </dgm:t>
    </dgm:pt>
    <dgm:pt modelId="{CE5DC83B-0B3F-47DB-802A-12759955660F}" type="sibTrans" cxnId="{10BA97DD-6483-4E51-996B-5301A252C58E}">
      <dgm:prSet/>
      <dgm:spPr/>
      <dgm:t>
        <a:bodyPr/>
        <a:lstStyle/>
        <a:p>
          <a:endParaRPr lang="ru-RU"/>
        </a:p>
      </dgm:t>
    </dgm:pt>
    <dgm:pt modelId="{97729A4E-C6E8-458C-ACF8-A74A775373BD}" type="pres">
      <dgm:prSet presAssocID="{041A7147-FD30-4BC5-80A0-AF0292AD4B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BF87C55-86DC-42EA-8036-91BB0ED0077A}" type="pres">
      <dgm:prSet presAssocID="{BA0B4D34-9EBF-4A68-A74E-33C8DB53E71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BA97DD-6483-4E51-996B-5301A252C58E}" srcId="{041A7147-FD30-4BC5-80A0-AF0292AD4BCC}" destId="{BA0B4D34-9EBF-4A68-A74E-33C8DB53E71A}" srcOrd="0" destOrd="0" parTransId="{B9FB4A50-4876-44EA-82D6-D9852A02DB7A}" sibTransId="{CE5DC83B-0B3F-47DB-802A-12759955660F}"/>
    <dgm:cxn modelId="{BB906340-2A02-44D2-BC5F-0AB87609E4FD}" type="presOf" srcId="{BA0B4D34-9EBF-4A68-A74E-33C8DB53E71A}" destId="{6BF87C55-86DC-42EA-8036-91BB0ED0077A}" srcOrd="0" destOrd="0" presId="urn:microsoft.com/office/officeart/2005/8/layout/vList2"/>
    <dgm:cxn modelId="{70921219-9060-4047-AC85-6CDC5548BE01}" type="presOf" srcId="{041A7147-FD30-4BC5-80A0-AF0292AD4BCC}" destId="{97729A4E-C6E8-458C-ACF8-A74A775373BD}" srcOrd="0" destOrd="0" presId="urn:microsoft.com/office/officeart/2005/8/layout/vList2"/>
    <dgm:cxn modelId="{8FB8FD1B-51D2-44A1-B5D3-E2BE71DA52AE}" type="presParOf" srcId="{97729A4E-C6E8-458C-ACF8-A74A775373BD}" destId="{6BF87C55-86DC-42EA-8036-91BB0ED0077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EF011E-36AD-4993-9DCA-D0B0B5772CD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5CF2AB-4A7C-4B20-976C-26AED8FC03E5}">
      <dgm:prSet custT="1"/>
      <dgm:spPr/>
      <dgm:t>
        <a:bodyPr/>
        <a:lstStyle/>
        <a:p>
          <a:pPr rtl="0"/>
          <a:r>
            <a:rPr lang="uk-UA" sz="3600" b="1" baseline="0" dirty="0" smtClean="0"/>
            <a:t>              </a:t>
          </a:r>
          <a:r>
            <a:rPr lang="uk-UA" sz="2400" b="1" baseline="0" dirty="0" smtClean="0"/>
            <a:t>Проблеми у дошкільній освіті:</a:t>
          </a:r>
          <a:endParaRPr lang="ru-RU" sz="2400" b="1" baseline="0" dirty="0"/>
        </a:p>
      </dgm:t>
    </dgm:pt>
    <dgm:pt modelId="{230D8E4A-6CBC-4F3D-8DA2-524090935DC5}" type="parTrans" cxnId="{79D35EFB-4129-4ADF-B4C9-397ED89D9388}">
      <dgm:prSet/>
      <dgm:spPr/>
      <dgm:t>
        <a:bodyPr/>
        <a:lstStyle/>
        <a:p>
          <a:endParaRPr lang="ru-RU"/>
        </a:p>
      </dgm:t>
    </dgm:pt>
    <dgm:pt modelId="{28E06094-012D-447A-9BAC-B94D3E63039D}" type="sibTrans" cxnId="{79D35EFB-4129-4ADF-B4C9-397ED89D9388}">
      <dgm:prSet/>
      <dgm:spPr/>
      <dgm:t>
        <a:bodyPr/>
        <a:lstStyle/>
        <a:p>
          <a:endParaRPr lang="ru-RU"/>
        </a:p>
      </dgm:t>
    </dgm:pt>
    <dgm:pt modelId="{43F7CE80-F4F3-4A22-9B3B-AC59F43D158D}" type="pres">
      <dgm:prSet presAssocID="{B0EF011E-36AD-4993-9DCA-D0B0B5772C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D975B96-8E56-448E-96FA-2AB5716629F2}" type="pres">
      <dgm:prSet presAssocID="{AC5CF2AB-4A7C-4B20-976C-26AED8FC03E5}" presName="parentText" presStyleLbl="node1" presStyleIdx="0" presStyleCnt="1" custLinFactNeighborX="-4340" custLinFactNeighborY="-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D35EFB-4129-4ADF-B4C9-397ED89D9388}" srcId="{B0EF011E-36AD-4993-9DCA-D0B0B5772CDC}" destId="{AC5CF2AB-4A7C-4B20-976C-26AED8FC03E5}" srcOrd="0" destOrd="0" parTransId="{230D8E4A-6CBC-4F3D-8DA2-524090935DC5}" sibTransId="{28E06094-012D-447A-9BAC-B94D3E63039D}"/>
    <dgm:cxn modelId="{C85E3B34-F988-489C-A123-C11759B609F8}" type="presOf" srcId="{AC5CF2AB-4A7C-4B20-976C-26AED8FC03E5}" destId="{7D975B96-8E56-448E-96FA-2AB5716629F2}" srcOrd="0" destOrd="0" presId="urn:microsoft.com/office/officeart/2005/8/layout/vList2"/>
    <dgm:cxn modelId="{6DA34A65-30E8-4996-9C5C-914C2DEA538C}" type="presOf" srcId="{B0EF011E-36AD-4993-9DCA-D0B0B5772CDC}" destId="{43F7CE80-F4F3-4A22-9B3B-AC59F43D158D}" srcOrd="0" destOrd="0" presId="urn:microsoft.com/office/officeart/2005/8/layout/vList2"/>
    <dgm:cxn modelId="{C631E42F-711B-46A2-8A37-B35E77A0C8C5}" type="presParOf" srcId="{43F7CE80-F4F3-4A22-9B3B-AC59F43D158D}" destId="{7D975B96-8E56-448E-96FA-2AB5716629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91F765-EBB6-43C0-8228-5FA8135DE2DD}">
      <dsp:nvSpPr>
        <dsp:cNvPr id="0" name=""/>
        <dsp:cNvSpPr/>
      </dsp:nvSpPr>
      <dsp:spPr>
        <a:xfrm>
          <a:off x="0" y="11358"/>
          <a:ext cx="8229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baseline="0" dirty="0" smtClean="0"/>
            <a:t>Кращі спортивні зали</a:t>
          </a:r>
          <a:endParaRPr lang="ru-RU" sz="3200" b="1" kern="1200" baseline="0" dirty="0"/>
        </a:p>
      </dsp:txBody>
      <dsp:txXfrm>
        <a:off x="0" y="11358"/>
        <a:ext cx="8229600" cy="748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1A301C-0A4A-47D8-92FA-5E8378F1E99F}">
      <dsp:nvSpPr>
        <dsp:cNvPr id="0" name=""/>
        <dsp:cNvSpPr/>
      </dsp:nvSpPr>
      <dsp:spPr>
        <a:xfrm>
          <a:off x="0" y="0"/>
          <a:ext cx="8229599" cy="367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baseline="0" dirty="0" smtClean="0"/>
            <a:t>Поточні ремонти</a:t>
          </a:r>
          <a:endParaRPr lang="ru-RU" sz="2800" b="1" kern="1200" baseline="0" dirty="0"/>
        </a:p>
      </dsp:txBody>
      <dsp:txXfrm>
        <a:off x="0" y="0"/>
        <a:ext cx="8229599" cy="36791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3A6FA1-58B7-4203-8CCD-ADBEFA31990A}">
      <dsp:nvSpPr>
        <dsp:cNvPr id="0" name=""/>
        <dsp:cNvSpPr/>
      </dsp:nvSpPr>
      <dsp:spPr>
        <a:xfrm>
          <a:off x="0" y="0"/>
          <a:ext cx="8229599" cy="510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baseline="0" dirty="0" smtClean="0"/>
            <a:t>Поточні ремонти</a:t>
          </a:r>
          <a:r>
            <a:rPr lang="ru-RU" sz="1300" b="1" kern="1200" baseline="0" dirty="0" smtClean="0"/>
            <a:t/>
          </a:r>
          <a:br>
            <a:rPr lang="ru-RU" sz="1300" b="1" kern="1200" baseline="0" dirty="0" smtClean="0"/>
          </a:br>
          <a:endParaRPr lang="ru-RU" sz="1300" b="1" kern="1200" baseline="0" dirty="0"/>
        </a:p>
      </dsp:txBody>
      <dsp:txXfrm>
        <a:off x="0" y="0"/>
        <a:ext cx="8229599" cy="5109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C109FD-E1CA-4414-BC67-9737AF32970F}">
      <dsp:nvSpPr>
        <dsp:cNvPr id="0" name=""/>
        <dsp:cNvSpPr/>
      </dsp:nvSpPr>
      <dsp:spPr>
        <a:xfrm>
          <a:off x="0" y="99"/>
          <a:ext cx="8229599" cy="571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baseline="0" dirty="0" smtClean="0"/>
            <a:t>Поточні ремонти</a:t>
          </a:r>
          <a:r>
            <a:rPr lang="ru-RU" sz="800" b="1" kern="1200" baseline="0" dirty="0" smtClean="0"/>
            <a:t/>
          </a:r>
          <a:br>
            <a:rPr lang="ru-RU" sz="800" b="1" kern="1200" baseline="0" dirty="0" smtClean="0"/>
          </a:br>
          <a:r>
            <a:rPr lang="ru-RU" sz="800" b="1" kern="1200" baseline="0" dirty="0" smtClean="0"/>
            <a:t/>
          </a:r>
          <a:br>
            <a:rPr lang="ru-RU" sz="800" b="1" kern="1200" baseline="0" dirty="0" smtClean="0"/>
          </a:br>
          <a:endParaRPr lang="ru-RU" sz="800" b="1" kern="1200" baseline="0" dirty="0"/>
        </a:p>
      </dsp:txBody>
      <dsp:txXfrm>
        <a:off x="0" y="99"/>
        <a:ext cx="8229599" cy="5713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F1BBF4-6233-4B2F-A230-4467B67D7EF5}">
      <dsp:nvSpPr>
        <dsp:cNvPr id="0" name=""/>
        <dsp:cNvSpPr/>
      </dsp:nvSpPr>
      <dsp:spPr>
        <a:xfrm>
          <a:off x="0" y="14"/>
          <a:ext cx="8229599" cy="5000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baseline="0" dirty="0" smtClean="0"/>
            <a:t>Поточні ремонти</a:t>
          </a:r>
          <a:r>
            <a:rPr lang="ru-RU" sz="800" b="1" kern="1200" baseline="0" dirty="0" smtClean="0"/>
            <a:t/>
          </a:r>
          <a:br>
            <a:rPr lang="ru-RU" sz="800" b="1" kern="1200" baseline="0" dirty="0" smtClean="0"/>
          </a:br>
          <a:r>
            <a:rPr lang="ru-RU" sz="800" b="1" kern="1200" baseline="0" dirty="0" smtClean="0"/>
            <a:t/>
          </a:r>
          <a:br>
            <a:rPr lang="ru-RU" sz="800" b="1" kern="1200" baseline="0" dirty="0" smtClean="0"/>
          </a:br>
          <a:endParaRPr lang="ru-RU" sz="800" b="1" kern="1200" baseline="0" dirty="0"/>
        </a:p>
      </dsp:txBody>
      <dsp:txXfrm>
        <a:off x="0" y="14"/>
        <a:ext cx="8229599" cy="50003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F87C55-86DC-42EA-8036-91BB0ED0077A}">
      <dsp:nvSpPr>
        <dsp:cNvPr id="0" name=""/>
        <dsp:cNvSpPr/>
      </dsp:nvSpPr>
      <dsp:spPr>
        <a:xfrm>
          <a:off x="0" y="280"/>
          <a:ext cx="8229599" cy="510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baseline="0" dirty="0" smtClean="0"/>
            <a:t>Кращі медичні кабінети</a:t>
          </a:r>
          <a:endParaRPr lang="ru-RU" sz="2800" b="1" kern="1200" baseline="0" dirty="0"/>
        </a:p>
      </dsp:txBody>
      <dsp:txXfrm>
        <a:off x="0" y="280"/>
        <a:ext cx="8229599" cy="51059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975B96-8E56-448E-96FA-2AB5716629F2}">
      <dsp:nvSpPr>
        <dsp:cNvPr id="0" name=""/>
        <dsp:cNvSpPr/>
      </dsp:nvSpPr>
      <dsp:spPr>
        <a:xfrm>
          <a:off x="0" y="0"/>
          <a:ext cx="8229599" cy="428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baseline="0" dirty="0" smtClean="0"/>
            <a:t>              </a:t>
          </a:r>
          <a:r>
            <a:rPr lang="uk-UA" sz="2400" b="1" kern="1200" baseline="0" dirty="0" smtClean="0"/>
            <a:t>Проблеми у дошкільній освіті:</a:t>
          </a:r>
          <a:endParaRPr lang="ru-RU" sz="2400" b="1" kern="1200" baseline="0" dirty="0"/>
        </a:p>
      </dsp:txBody>
      <dsp:txXfrm>
        <a:off x="0" y="0"/>
        <a:ext cx="8229599" cy="428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8D6B0-2076-4D2D-9396-71FC1A522A3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D83C3-328A-469D-AAA8-166DF1F1233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uk-UA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07582"/>
            <a:ext cx="3214710" cy="2750418"/>
          </a:xfrm>
          <a:prstGeom prst="rect">
            <a:avLst/>
          </a:prstGeom>
          <a:noFill/>
        </p:spPr>
      </p:pic>
      <p:sp>
        <p:nvSpPr>
          <p:cNvPr id="7" name="Прямокутник 6"/>
          <p:cNvSpPr/>
          <p:nvPr/>
        </p:nvSpPr>
        <p:spPr>
          <a:xfrm>
            <a:off x="428564" y="1142984"/>
            <a:ext cx="871543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Про </a:t>
            </a: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стан підготовки закладів </a:t>
            </a: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освіти</a:t>
            </a:r>
          </a:p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шкільних їдалень до нового навчального року</a:t>
            </a:r>
            <a:endParaRPr lang="uk-UA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5" descr="ВІДДІЛ ОСВІТИ ДУБРОВИЦЬКОЇ РАЙДЕРЖАДМІНІСТРАЦІЇ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86050" cy="25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28596" y="214290"/>
          <a:ext cx="8229600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IMG_0219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428736"/>
            <a:ext cx="33575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785794"/>
            <a:ext cx="2686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Зроблено новий гардероб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 </a:t>
            </a:r>
            <a:r>
              <a:rPr lang="uk-UA" dirty="0" err="1" smtClean="0">
                <a:solidFill>
                  <a:schemeClr val="bg1"/>
                </a:solidFill>
              </a:rPr>
              <a:t>Орв</a:t>
            </a:r>
            <a:r>
              <a:rPr lang="ru-RU" dirty="0" smtClean="0">
                <a:solidFill>
                  <a:schemeClr val="bg1"/>
                </a:solidFill>
              </a:rPr>
              <a:t>’</a:t>
            </a:r>
            <a:r>
              <a:rPr lang="uk-UA" dirty="0" err="1" smtClean="0">
                <a:solidFill>
                  <a:schemeClr val="bg1"/>
                </a:solidFill>
              </a:rPr>
              <a:t>яницькій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3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0562" y="1428735"/>
            <a:ext cx="3286148" cy="22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785794"/>
            <a:ext cx="3770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Облаштована</a:t>
            </a:r>
            <a:r>
              <a:rPr lang="uk-UA" dirty="0" smtClean="0">
                <a:solidFill>
                  <a:schemeClr val="bg1"/>
                </a:solidFill>
              </a:rPr>
              <a:t> стеля у центральному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коридорі </a:t>
            </a:r>
            <a:r>
              <a:rPr lang="uk-UA" dirty="0" err="1" smtClean="0">
                <a:solidFill>
                  <a:schemeClr val="bg1"/>
                </a:solidFill>
              </a:rPr>
              <a:t>Миляцької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16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4572008"/>
            <a:ext cx="33575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4282" y="3857628"/>
            <a:ext cx="331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Реконструкція актової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зали </a:t>
            </a:r>
            <a:r>
              <a:rPr lang="uk-UA" dirty="0" err="1" smtClean="0">
                <a:solidFill>
                  <a:schemeClr val="bg1"/>
                </a:solidFill>
              </a:rPr>
              <a:t>Перебродівської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07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0561" y="4500570"/>
            <a:ext cx="335758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3786190"/>
            <a:ext cx="3117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Зроблено дерев’яні панелі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          </a:t>
            </a:r>
            <a:r>
              <a:rPr lang="uk-UA" dirty="0" err="1" smtClean="0">
                <a:solidFill>
                  <a:schemeClr val="bg1"/>
                </a:solidFill>
              </a:rPr>
              <a:t>Селецька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071546"/>
            <a:ext cx="43815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8286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Проводиться капітальний ремонт актового залу НВК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786058"/>
            <a:ext cx="4929190" cy="369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Хочеться подякувати керівникам шкіл, які  залучили найбільше спонсорських коштів для проведення ремонтних робіт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>
                <a:solidFill>
                  <a:schemeClr val="bg1"/>
                </a:solidFill>
              </a:rPr>
              <a:t>Селецька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 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НВК </a:t>
            </a:r>
            <a:r>
              <a:rPr lang="uk-UA" dirty="0" err="1" smtClean="0">
                <a:solidFill>
                  <a:schemeClr val="bg1"/>
                </a:solidFill>
              </a:rPr>
              <a:t>“Ліцей</a:t>
            </a:r>
            <a:r>
              <a:rPr lang="uk-UA" dirty="0" smtClean="0">
                <a:solidFill>
                  <a:schemeClr val="bg1"/>
                </a:solidFill>
              </a:rPr>
              <a:t> школа І-ІІ </a:t>
            </a:r>
            <a:r>
              <a:rPr lang="uk-UA" dirty="0" err="1" smtClean="0">
                <a:solidFill>
                  <a:schemeClr val="bg1"/>
                </a:solidFill>
              </a:rPr>
              <a:t>ступенів”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Сварицевицька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dirty="0" smtClean="0">
                <a:solidFill>
                  <a:schemeClr val="bg1"/>
                </a:solidFill>
              </a:rPr>
              <a:t> №2 ЗОШ І-ІІІ ступенів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Мочулищенська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Миляцька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Бережківська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Жаденська</a:t>
            </a:r>
            <a:r>
              <a:rPr lang="uk-UA" dirty="0" smtClean="0">
                <a:solidFill>
                  <a:schemeClr val="bg1"/>
                </a:solidFill>
              </a:rPr>
              <a:t> школи ЗОШ І-ІІ ступенів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51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IMG_0420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285860"/>
            <a:ext cx="2714644" cy="20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8596" y="92867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Залузька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1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3240" y="1285860"/>
            <a:ext cx="2714644" cy="203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357554" y="928670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Лютинська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17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1285860"/>
            <a:ext cx="2714644" cy="20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72198" y="857232"/>
            <a:ext cx="229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Перебродівська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MG_031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20" y="4143380"/>
            <a:ext cx="2643205" cy="211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28596" y="3714752"/>
            <a:ext cx="16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Удрицька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IMG_035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43240" y="4143380"/>
            <a:ext cx="278608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143240" y="3786190"/>
            <a:ext cx="244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dirty="0" smtClean="0">
                <a:solidFill>
                  <a:schemeClr val="bg1"/>
                </a:solidFill>
              </a:rPr>
              <a:t> ЗОШ №2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IMG_029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43636" y="4143380"/>
            <a:ext cx="2762269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6357950" y="3714752"/>
            <a:ext cx="184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Смороцька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428604"/>
          <a:ext cx="8643998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33350" y="268288"/>
            <a:ext cx="8863013" cy="1035050"/>
            <a:chOff x="84" y="169"/>
            <a:chExt cx="5583" cy="652"/>
          </a:xfrm>
        </p:grpSpPr>
        <p:pic>
          <p:nvPicPr>
            <p:cNvPr id="235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" y="169"/>
              <a:ext cx="5583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559" name="Text Box 3"/>
            <p:cNvSpPr txBox="1">
              <a:spLocks noChangeArrowheads="1"/>
            </p:cNvSpPr>
            <p:nvPr/>
          </p:nvSpPr>
          <p:spPr bwMode="auto">
            <a:xfrm>
              <a:off x="84" y="169"/>
              <a:ext cx="5583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04800" y="1554163"/>
            <a:ext cx="8685213" cy="4524375"/>
            <a:chOff x="192" y="979"/>
            <a:chExt cx="5471" cy="2850"/>
          </a:xfrm>
        </p:grpSpPr>
        <p:pic>
          <p:nvPicPr>
            <p:cNvPr id="2355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979"/>
              <a:ext cx="5471" cy="2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557" name="Text Box 6"/>
            <p:cNvSpPr txBox="1">
              <a:spLocks noChangeArrowheads="1"/>
            </p:cNvSpPr>
            <p:nvPr/>
          </p:nvSpPr>
          <p:spPr bwMode="auto">
            <a:xfrm>
              <a:off x="192" y="979"/>
              <a:ext cx="5471" cy="2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-6350"/>
            <a:ext cx="9107487" cy="687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936038" cy="665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89622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Асигнування на дошкільну освіту</a:t>
            </a:r>
            <a:endParaRPr lang="uk-UA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3" name="Діаграма 2"/>
          <p:cNvGraphicFramePr/>
          <p:nvPr/>
        </p:nvGraphicFramePr>
        <p:xfrm>
          <a:off x="214282" y="857232"/>
          <a:ext cx="8572560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Поточні ремонти ДНЗ району</a:t>
            </a:r>
            <a:endParaRPr lang="ru-RU" dirty="0"/>
          </a:p>
        </p:txBody>
      </p:sp>
      <p:pic>
        <p:nvPicPr>
          <p:cNvPr id="4" name="Содержимое 3" descr="IMG_0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3172878" cy="237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1071546"/>
            <a:ext cx="231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Харчоблок у ДНЗ №1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3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571612"/>
            <a:ext cx="385765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143372" y="928670"/>
            <a:ext cx="430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Покрівля павільйонів на майданчиках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                </a:t>
            </a:r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429131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42910" y="4000504"/>
            <a:ext cx="231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Харчоблок у ДНЗ №4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3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7" y="4357694"/>
            <a:ext cx="4071967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214810" y="400050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Миляцький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Потребує вирішення питання забезпечення килимовим покриттям музична зала, групова кімната  </a:t>
            </a:r>
            <a:r>
              <a:rPr lang="uk-UA" sz="2800" dirty="0" err="1" smtClean="0"/>
              <a:t>Лютинського</a:t>
            </a:r>
            <a:r>
              <a:rPr lang="uk-UA" sz="2800" dirty="0" smtClean="0"/>
              <a:t> ДНЗ.</a:t>
            </a:r>
            <a:endParaRPr lang="uk-UA" sz="2800" dirty="0"/>
          </a:p>
        </p:txBody>
      </p:sp>
      <p:pic>
        <p:nvPicPr>
          <p:cNvPr id="4" name="Місце для вмісту 3" descr="IMG_0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864901"/>
            <a:ext cx="5925098" cy="444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57158" y="142852"/>
          <a:ext cx="8229600" cy="77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IMG_02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643050"/>
            <a:ext cx="3571868" cy="26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1500174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0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00232" y="4446966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7158" y="107154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НВК </a:t>
            </a:r>
            <a:r>
              <a:rPr lang="uk-UA" dirty="0" err="1" smtClean="0">
                <a:solidFill>
                  <a:schemeClr val="bg1"/>
                </a:solidFill>
              </a:rPr>
              <a:t>“Ліцей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школа І-ІІ </a:t>
            </a:r>
            <a:r>
              <a:rPr lang="uk-UA" dirty="0" err="1" smtClean="0">
                <a:solidFill>
                  <a:schemeClr val="bg1"/>
                </a:solidFill>
              </a:rPr>
              <a:t>ступенів”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90" y="1071546"/>
            <a:ext cx="319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Лютинська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485776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Лісівська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uk-UA" sz="2800" dirty="0" smtClean="0"/>
              <a:t>Ігрові та спортивні майданчики ДНЗ, які укомплектовані згідно вимог</a:t>
            </a:r>
            <a:endParaRPr lang="ru-RU" sz="2800" dirty="0"/>
          </a:p>
        </p:txBody>
      </p:sp>
      <p:pic>
        <p:nvPicPr>
          <p:cNvPr id="4" name="Содержимое 3" descr="IMG_0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71612"/>
            <a:ext cx="2887127" cy="216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1214422"/>
            <a:ext cx="174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Селецький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7" y="1571612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28992" y="1214422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Озерський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571612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500826" y="1214422"/>
            <a:ext cx="231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Трипутнянський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2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429132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7158" y="407194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Орв</a:t>
            </a:r>
            <a:r>
              <a:rPr lang="uk-UA" dirty="0" smtClean="0">
                <a:solidFill>
                  <a:schemeClr val="bg1"/>
                </a:solidFill>
              </a:rPr>
              <a:t>"</a:t>
            </a:r>
            <a:r>
              <a:rPr lang="uk-UA" dirty="0" err="1" smtClean="0">
                <a:solidFill>
                  <a:schemeClr val="bg1"/>
                </a:solidFill>
              </a:rPr>
              <a:t>яницький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MG_00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4429132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214678" y="4000504"/>
            <a:ext cx="24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Мочулищенський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IMG_03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4429132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429388" y="392906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Миляцький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Встановлено нові ігрові споруди</a:t>
            </a:r>
            <a:endParaRPr lang="ru-RU" dirty="0"/>
          </a:p>
        </p:txBody>
      </p:sp>
      <p:pic>
        <p:nvPicPr>
          <p:cNvPr id="4" name="Содержимое 3" descr="IMG_0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857232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Висоцький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357298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143504" y="1000108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Залузький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2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143380"/>
            <a:ext cx="3214710" cy="241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1472" y="3786190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Бережківський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143380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143504" y="3786190"/>
            <a:ext cx="174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Селецький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Кращі музичні зали мають</a:t>
            </a:r>
            <a:endParaRPr lang="uk-UA" dirty="0"/>
          </a:p>
        </p:txBody>
      </p:sp>
      <p:pic>
        <p:nvPicPr>
          <p:cNvPr id="4" name="Місце для вмісту 3" descr="IMG_0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357298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928670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№1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357298"/>
            <a:ext cx="2714644" cy="203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86116" y="928670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№4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285860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215074" y="928670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№5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2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429132"/>
            <a:ext cx="2857520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4000504"/>
            <a:ext cx="208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Берестівський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MG_03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4429132"/>
            <a:ext cx="2714644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428992" y="4071942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Миляцький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IMG_01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4429132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215074" y="4071942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Висоцький ДНЗ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uk-UA" sz="2400" dirty="0" smtClean="0"/>
              <a:t>Окремі спортивні зали і спортивні куточки у групах </a:t>
            </a:r>
            <a:r>
              <a:rPr lang="uk-UA" sz="2400" dirty="0" err="1" smtClean="0"/>
              <a:t>облаштовано</a:t>
            </a:r>
            <a:endParaRPr lang="uk-UA" sz="2400" dirty="0"/>
          </a:p>
        </p:txBody>
      </p:sp>
      <p:pic>
        <p:nvPicPr>
          <p:cNvPr id="4" name="Місце для вмісту 3" descr="IMG_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43050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1000108"/>
            <a:ext cx="2493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Спортивний куточок </a:t>
            </a:r>
          </a:p>
          <a:p>
            <a:r>
              <a:rPr lang="uk-UA" sz="1600" dirty="0" smtClean="0">
                <a:solidFill>
                  <a:schemeClr val="bg1"/>
                </a:solidFill>
              </a:rPr>
              <a:t>              у </a:t>
            </a:r>
            <a:r>
              <a:rPr lang="uk-UA" sz="1600" dirty="0" err="1" smtClean="0">
                <a:solidFill>
                  <a:schemeClr val="bg1"/>
                </a:solidFill>
              </a:rPr>
              <a:t>Залузькому</a:t>
            </a:r>
            <a:r>
              <a:rPr lang="uk-UA" sz="1600" dirty="0" smtClean="0">
                <a:solidFill>
                  <a:schemeClr val="bg1"/>
                </a:solidFill>
              </a:rPr>
              <a:t> ДНЗ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39" y="1643050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14678" y="1214422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Бережківський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643050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000760" y="1214422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Бережницький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500570"/>
            <a:ext cx="266701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86116" y="4000504"/>
            <a:ext cx="23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Сварицевицький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uk-UA" sz="2800" dirty="0" smtClean="0"/>
              <a:t>Кращі спальні кімнати для дітей</a:t>
            </a:r>
            <a:endParaRPr lang="uk-UA" sz="2800" dirty="0"/>
          </a:p>
        </p:txBody>
      </p:sp>
      <p:pic>
        <p:nvPicPr>
          <p:cNvPr id="4" name="Місце для вмісту 3" descr="IMG_0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1000108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№1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357298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14678" y="1000108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№5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1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5" y="1357298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215074" y="1000108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Велюньський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1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286256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5720" y="392906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Висоцький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IMG_00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4286256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428992" y="3857628"/>
            <a:ext cx="242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Мочулищенський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IMG_02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1229" y="4286256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572264" y="3929066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Орв’яницький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Кращі ігрові кімнати</a:t>
            </a:r>
            <a:endParaRPr lang="uk-UA" dirty="0"/>
          </a:p>
        </p:txBody>
      </p:sp>
      <p:pic>
        <p:nvPicPr>
          <p:cNvPr id="4" name="Місце для вмісту 3" descr="IMG_0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2714612" cy="203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1285860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№1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571611"/>
            <a:ext cx="2857520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488" y="1214422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Дубровицький</a:t>
            </a:r>
            <a:r>
              <a:rPr lang="uk-UA" dirty="0" smtClean="0">
                <a:solidFill>
                  <a:schemeClr val="bg1"/>
                </a:solidFill>
              </a:rPr>
              <a:t> ДНЗ №4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571611"/>
            <a:ext cx="2857520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57884" y="1214422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Залузький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3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572008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4214818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Миляцький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MG_02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4554148"/>
            <a:ext cx="2928958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071802" y="4143380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Бережківський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IMG_0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4572008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072198" y="4143380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Озерський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8858280" cy="6357982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 розвиток дошкільної освіти використано до 1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млн.грн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Спонсорських, батьківських та коштів працівників – до 60 тис. грн. </a:t>
            </a:r>
          </a:p>
          <a:p>
            <a:pPr>
              <a:buNone/>
            </a:pPr>
            <a:r>
              <a:rPr lang="uk-UA" sz="2400" dirty="0" smtClean="0">
                <a:solidFill>
                  <a:srgbClr val="FFC000"/>
                </a:solidFill>
              </a:rPr>
              <a:t>     </a:t>
            </a:r>
          </a:p>
          <a:p>
            <a:pPr>
              <a:buNone/>
            </a:pPr>
            <a:r>
              <a:rPr lang="uk-UA" sz="2400" dirty="0" smtClean="0">
                <a:solidFill>
                  <a:srgbClr val="FFC000"/>
                </a:solidFill>
              </a:rPr>
              <a:t>      По окремих дошкільних закладах спонсорами виступили: </a:t>
            </a:r>
          </a:p>
          <a:p>
            <a:pPr>
              <a:buNone/>
            </a:pPr>
            <a:endParaRPr lang="uk-UA" sz="2400" dirty="0" smtClean="0">
              <a:solidFill>
                <a:srgbClr val="FFC000"/>
              </a:solidFill>
            </a:endParaRP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Фірма "Ритм" ( дир.. С.Юрко), </a:t>
            </a:r>
          </a:p>
          <a:p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Дубровицький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ДЛГ (дир. А.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Боровець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Висоцький ДЛГ (дир. В.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Сухович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 ,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ПП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Красько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П.Н.(Сарни),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ПАТ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Дубровицьке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ХПП (Г.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Конончук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),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Управління водного господарства,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Фізична особа Е.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Лозицький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57158" y="214290"/>
          <a:ext cx="8229600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 fontScale="92500" lnSpcReduction="10000"/>
          </a:bodyPr>
          <a:lstStyle/>
          <a:p>
            <a:r>
              <a:rPr lang="uk-UA" sz="2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Потребує добудови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Лісівський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дитсадок, в якому відсутній кабінет керівника, зал, підсобні приміщення. </a:t>
            </a:r>
          </a:p>
          <a:p>
            <a:endParaRPr lang="ru-RU" sz="19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Є початок до реконструкції колишньої колгоспної контори під дошкільний заклад у с.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Мочулище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</a:p>
          <a:p>
            <a:endParaRPr lang="ru-RU" sz="19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Невирішене питання реконструкції приміщення санпропускника у с.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Жадень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Тут можлива підготовка 5-річних дітей до школи лише у ІІ половину дня, бо всі приміщення школи зайняті  у навчальному процесі.</a:t>
            </a:r>
          </a:p>
          <a:p>
            <a:endParaRPr lang="ru-RU" sz="19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Невирішене питання реконструкції приміщення амбулаторії у с. Переброди, де на наступний рік у школу йтиме 42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щестирічок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а умови створені лише для 20 дітей 5-річного віку</a:t>
            </a:r>
          </a:p>
          <a:p>
            <a:endParaRPr lang="ru-RU" sz="19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Потребують  заміни меблі у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Людинському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ДНЗ, придбання меблів у кабінети завідувачів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Удрицького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і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Смородського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дитсадків, будівництво павільйонів у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Сварицевицькому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облаштування спортмайданчиків у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Лютинському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Сварицевицькому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ігрових майданчиків у ДНЗ з короткотривалим перебуванням дітей, забезпечення килимовим покриттям та покривалами, телефонним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зв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"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язком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Лютинського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Миляцького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ДНЗ, 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комп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"</a:t>
            </a:r>
            <a:r>
              <a:rPr lang="uk-UA" sz="19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ютерною</a:t>
            </a:r>
            <a:r>
              <a:rPr lang="uk-UA" sz="19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технікою,  технічними засобами навчання та  іграшками відповідно до вимог Міністерства освіти і науки України.</a:t>
            </a:r>
            <a:endParaRPr lang="ru-RU" sz="19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 fontScale="90000"/>
          </a:bodyPr>
          <a:lstStyle/>
          <a:p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>За результатами готовності загальноосвітніх навчальних закладів до початку нового навчального року комісія визначила переможців: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3400" b="1" i="1" dirty="0" smtClean="0">
                <a:solidFill>
                  <a:srgbClr val="FFC000"/>
                </a:solidFill>
              </a:rPr>
              <a:t>       Серед сільських  загальноосвітніх шкіл І-ІІІ ступенів:</a:t>
            </a:r>
            <a:endParaRPr lang="ru-RU" sz="3400" b="1" i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	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 місце 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Селецька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ЗОШ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 місце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Бережківська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Орв’яницька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ЗОШ 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ІІІ місце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Великоозерянська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Кривицька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Миляцька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ЗОШ.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 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uk-UA" sz="3400" b="1" i="1" dirty="0" smtClean="0">
                <a:solidFill>
                  <a:srgbClr val="FFC000"/>
                </a:solidFill>
              </a:rPr>
              <a:t>         Серед  міських загальноосвітніх шкіл:</a:t>
            </a:r>
            <a:endParaRPr lang="ru-RU" b="1" i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	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 місце 	-	Навчально-виховний комплекс «Ліцей –            загальноосвітня школа І-ІІ ступенів»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 місце	-	загальноосвітня школа № 2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ІІІ місце	-	загальноосвітня школа № 1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uk-UA" sz="3200" b="1" i="1" dirty="0" smtClean="0">
                <a:solidFill>
                  <a:srgbClr val="FFC000"/>
                </a:solidFill>
              </a:rPr>
              <a:t>        Серед загальноосвітніх шкіл І-ІІ ступенів:</a:t>
            </a:r>
            <a:endParaRPr lang="ru-RU" b="1" i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	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І місце 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Вербівська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 місце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Крупівська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Жаденська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ІІІ місце	-	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Лісівська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Заслуцька</a:t>
            </a:r>
            <a:endParaRPr lang="ru-RU" i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Серед дошкільних навчальних закладів переможці розподілилися наступним чином: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3600" b="1" i="1" dirty="0" smtClean="0">
                <a:solidFill>
                  <a:srgbClr val="FFC000"/>
                </a:solidFill>
              </a:rPr>
              <a:t>           Сільські ДНЗ</a:t>
            </a:r>
            <a:endParaRPr lang="ru-RU" sz="3600" b="1" i="1" dirty="0" smtClean="0">
              <a:solidFill>
                <a:srgbClr val="FFC000"/>
              </a:solidFill>
            </a:endParaRPr>
          </a:p>
          <a:p>
            <a:r>
              <a:rPr lang="uk-UA" dirty="0" err="1" smtClean="0">
                <a:solidFill>
                  <a:schemeClr val="bg1"/>
                </a:solidFill>
              </a:rPr>
              <a:t>Залузький</a:t>
            </a:r>
            <a:r>
              <a:rPr lang="uk-UA" dirty="0" smtClean="0">
                <a:solidFill>
                  <a:schemeClr val="bg1"/>
                </a:solidFill>
              </a:rPr>
              <a:t> ДНЗ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uk-UA" dirty="0" err="1" smtClean="0">
                <a:solidFill>
                  <a:schemeClr val="bg1"/>
                </a:solidFill>
              </a:rPr>
              <a:t>Трипутнянський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Лісівський</a:t>
            </a:r>
            <a:r>
              <a:rPr lang="uk-UA" dirty="0" smtClean="0">
                <a:solidFill>
                  <a:schemeClr val="bg1"/>
                </a:solidFill>
              </a:rPr>
              <a:t> ДНЗ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uk-UA" dirty="0" err="1" smtClean="0">
                <a:solidFill>
                  <a:schemeClr val="bg1"/>
                </a:solidFill>
              </a:rPr>
              <a:t>Берестівський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Колківський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 err="1" smtClean="0">
                <a:solidFill>
                  <a:schemeClr val="bg1"/>
                </a:solidFill>
              </a:rPr>
              <a:t>Орвяницький</a:t>
            </a:r>
            <a:r>
              <a:rPr lang="uk-UA" dirty="0" smtClean="0">
                <a:solidFill>
                  <a:schemeClr val="bg1"/>
                </a:solidFill>
              </a:rPr>
              <a:t> ДНЗ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FFC000"/>
                </a:solidFill>
              </a:rPr>
              <a:t>             </a:t>
            </a:r>
            <a:r>
              <a:rPr lang="uk-UA" sz="4000" b="1" i="1" dirty="0" smtClean="0">
                <a:solidFill>
                  <a:srgbClr val="FFC000"/>
                </a:solidFill>
              </a:rPr>
              <a:t>Міські ДНЗ</a:t>
            </a:r>
            <a:endParaRPr lang="ru-RU" b="1" i="1" dirty="0" smtClean="0">
              <a:solidFill>
                <a:srgbClr val="FFC000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I місце    ДНЗ №1   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II</a:t>
            </a:r>
            <a:r>
              <a:rPr lang="uk-UA" dirty="0" smtClean="0">
                <a:solidFill>
                  <a:schemeClr val="bg1"/>
                </a:solidFill>
              </a:rPr>
              <a:t> місце    ДНЗ №4    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III </a:t>
            </a:r>
            <a:r>
              <a:rPr lang="uk-UA" dirty="0" smtClean="0">
                <a:solidFill>
                  <a:schemeClr val="bg1"/>
                </a:solidFill>
              </a:rPr>
              <a:t>місце ДНЗ №5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Кращі спортивні майданчики</a:t>
            </a:r>
            <a:endParaRPr lang="ru-RU" dirty="0"/>
          </a:p>
        </p:txBody>
      </p:sp>
      <p:pic>
        <p:nvPicPr>
          <p:cNvPr id="5" name="Содержимое 4" descr="IMG_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2786082" cy="223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1071546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Озерська</a:t>
            </a:r>
            <a:r>
              <a:rPr lang="uk-UA" dirty="0" smtClean="0">
                <a:solidFill>
                  <a:schemeClr val="bg1"/>
                </a:solidFill>
              </a:rPr>
              <a:t> ЗОШ І-ІІІ ст.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428736"/>
            <a:ext cx="257176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43240" y="10715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Селецька</a:t>
            </a:r>
            <a:r>
              <a:rPr lang="uk-UA" dirty="0" smtClean="0">
                <a:solidFill>
                  <a:schemeClr val="bg1"/>
                </a:solidFill>
              </a:rPr>
              <a:t> ЗОШ І-ІІІ ст.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428736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857884" y="1071546"/>
            <a:ext cx="312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dirty="0" smtClean="0">
                <a:solidFill>
                  <a:schemeClr val="bg1"/>
                </a:solidFill>
              </a:rPr>
              <a:t> ЗОШ І-ІІІ ст.№2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IMG_0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357694"/>
            <a:ext cx="2786081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4282" y="392906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Вербівська</a:t>
            </a:r>
            <a:r>
              <a:rPr lang="uk-UA" dirty="0" smtClean="0">
                <a:solidFill>
                  <a:schemeClr val="bg1"/>
                </a:solidFill>
              </a:rPr>
              <a:t> ЗОШ І-ІІ ст.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IMG_03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339834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500430" y="4000504"/>
            <a:ext cx="232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Узліська</a:t>
            </a:r>
            <a:r>
              <a:rPr lang="uk-UA" dirty="0" smtClean="0">
                <a:solidFill>
                  <a:schemeClr val="bg1"/>
                </a:solidFill>
              </a:rPr>
              <a:t> ЗОШ І-ІІ ст.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gram Files\Microsoft Office\MEDIA\OFFICE12\Lines\BD21313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12" y="4929198"/>
            <a:ext cx="9001188" cy="430370"/>
          </a:xfrm>
          <a:prstGeom prst="rect">
            <a:avLst/>
          </a:prstGeom>
          <a:noFill/>
        </p:spPr>
      </p:pic>
      <p:pic>
        <p:nvPicPr>
          <p:cNvPr id="3075" name="Picture 3" descr="C:\Program Files\Microsoft Office\MEDIA\OFFICE12\Lines\BD21313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14422"/>
            <a:ext cx="9144001" cy="357190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285721" y="2285992"/>
            <a:ext cx="82153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8000" b="1" cap="none" spc="0" dirty="0" smtClean="0">
                <a:ln/>
                <a:solidFill>
                  <a:schemeClr val="accent3"/>
                </a:solidFill>
                <a:effectLst/>
              </a:rPr>
              <a:t>Дякуємо за увагу</a:t>
            </a:r>
            <a:endParaRPr lang="uk-UA" sz="8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Кращі географічні майданчики</a:t>
            </a:r>
            <a:endParaRPr lang="ru-RU" dirty="0"/>
          </a:p>
        </p:txBody>
      </p:sp>
      <p:pic>
        <p:nvPicPr>
          <p:cNvPr id="4" name="Содержимое 3" descr="IMG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3934884" cy="29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0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1071546"/>
            <a:ext cx="299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Озерська</a:t>
            </a:r>
            <a:r>
              <a:rPr lang="uk-UA" dirty="0" smtClean="0">
                <a:solidFill>
                  <a:schemeClr val="bg1"/>
                </a:solidFill>
              </a:rPr>
              <a:t> ЗОШ І-ІІІ ступенів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928934"/>
            <a:ext cx="318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dirty="0" smtClean="0">
                <a:solidFill>
                  <a:schemeClr val="bg1"/>
                </a:solidFill>
              </a:rPr>
              <a:t> ЗОШ І-ІІІ ст. №2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Кращі шкільні майстерні</a:t>
            </a:r>
            <a:endParaRPr lang="ru-RU" dirty="0"/>
          </a:p>
        </p:txBody>
      </p:sp>
      <p:pic>
        <p:nvPicPr>
          <p:cNvPr id="4" name="Содержимое 3" descr="IMG_0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00174"/>
            <a:ext cx="2710389" cy="20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071546"/>
            <a:ext cx="27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err="1" smtClean="0">
                <a:solidFill>
                  <a:schemeClr val="bg1"/>
                </a:solidFill>
              </a:rPr>
              <a:t>Сварицевицька</a:t>
            </a:r>
            <a:r>
              <a:rPr lang="uk-UA" sz="1600" dirty="0" smtClean="0">
                <a:solidFill>
                  <a:schemeClr val="bg1"/>
                </a:solidFill>
              </a:rPr>
              <a:t> ЗОШ І-ІІІ ст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0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500174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28926" y="1071546"/>
            <a:ext cx="2853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sz="1600" dirty="0" smtClean="0">
                <a:solidFill>
                  <a:schemeClr val="bg1"/>
                </a:solidFill>
              </a:rPr>
              <a:t> ЗОШ І-ІІІ ст. №2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428737"/>
            <a:ext cx="2952739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929322" y="1071546"/>
            <a:ext cx="298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Трипутнянська</a:t>
            </a:r>
            <a:r>
              <a:rPr lang="uk-UA" dirty="0" smtClean="0">
                <a:solidFill>
                  <a:schemeClr val="bg1"/>
                </a:solidFill>
              </a:rPr>
              <a:t> ЗОШ І-ІІІ ст.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IMG_03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357694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5720" y="3929066"/>
            <a:ext cx="257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Колківська</a:t>
            </a:r>
            <a:r>
              <a:rPr lang="uk-UA" dirty="0" smtClean="0">
                <a:solidFill>
                  <a:schemeClr val="bg1"/>
                </a:solidFill>
              </a:rPr>
              <a:t> ЗОШ І-ІІІ ст.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Порівняння з минулим навчальним роком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214290"/>
          <a:ext cx="8229600" cy="36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IMG_0324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642910" y="1285860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857232"/>
            <a:ext cx="3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Заміна дверей </a:t>
            </a:r>
            <a:r>
              <a:rPr lang="uk-UA" dirty="0" err="1" smtClean="0">
                <a:solidFill>
                  <a:schemeClr val="bg1"/>
                </a:solidFill>
              </a:rPr>
              <a:t>Дубровицька</a:t>
            </a:r>
            <a:r>
              <a:rPr lang="uk-UA" dirty="0" smtClean="0">
                <a:solidFill>
                  <a:schemeClr val="bg1"/>
                </a:solidFill>
              </a:rPr>
              <a:t> ЗОШ №2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3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2066" y="1214423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714876" y="785794"/>
            <a:ext cx="33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Заміна вікон в </a:t>
            </a:r>
            <a:r>
              <a:rPr lang="uk-UA" dirty="0" err="1" smtClean="0">
                <a:solidFill>
                  <a:schemeClr val="bg1"/>
                </a:solidFill>
              </a:rPr>
              <a:t>Колківській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27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4357694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42910" y="3857628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Фасад </a:t>
            </a:r>
            <a:r>
              <a:rPr lang="uk-UA" dirty="0" err="1" smtClean="0">
                <a:solidFill>
                  <a:schemeClr val="bg1"/>
                </a:solidFill>
              </a:rPr>
              <a:t>Бережківської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MG_025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0628" y="4286256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929190" y="3786190"/>
            <a:ext cx="374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Новий паркан в </a:t>
            </a:r>
            <a:r>
              <a:rPr lang="uk-UA" dirty="0" err="1" smtClean="0">
                <a:solidFill>
                  <a:schemeClr val="bg1"/>
                </a:solidFill>
              </a:rPr>
              <a:t>Бережницькій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00034" y="214290"/>
          <a:ext cx="8229600" cy="51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IMG_0244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57158" y="1500174"/>
            <a:ext cx="2982377" cy="223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857232"/>
            <a:ext cx="292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Центральний вхід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</a:t>
            </a:r>
            <a:r>
              <a:rPr lang="uk-UA" dirty="0" err="1" smtClean="0">
                <a:solidFill>
                  <a:schemeClr val="bg1"/>
                </a:solidFill>
              </a:rPr>
              <a:t>Бережницька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2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0562" y="1500174"/>
            <a:ext cx="314324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785794"/>
            <a:ext cx="32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Новий вхід у приміщення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                </a:t>
            </a:r>
            <a:r>
              <a:rPr lang="uk-UA" dirty="0" err="1" smtClean="0">
                <a:solidFill>
                  <a:schemeClr val="bg1"/>
                </a:solidFill>
              </a:rPr>
              <a:t>Підлісненської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1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57158" y="3857628"/>
            <a:ext cx="317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Нове  допоміжне приміщення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у </a:t>
            </a:r>
            <a:r>
              <a:rPr lang="uk-UA" dirty="0" err="1" smtClean="0">
                <a:solidFill>
                  <a:schemeClr val="bg1"/>
                </a:solidFill>
              </a:rPr>
              <a:t>Жаденській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4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0562" y="4500570"/>
            <a:ext cx="3143272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3857628"/>
            <a:ext cx="3798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</a:rPr>
              <a:t>Облаштування панелей  дерев’яною </a:t>
            </a:r>
          </a:p>
          <a:p>
            <a:r>
              <a:rPr lang="uk-UA" dirty="0" err="1" smtClean="0">
                <a:solidFill>
                  <a:schemeClr val="bg1"/>
                </a:solidFill>
              </a:rPr>
              <a:t>вагонкою</a:t>
            </a:r>
            <a:r>
              <a:rPr lang="uk-UA" dirty="0" smtClean="0">
                <a:solidFill>
                  <a:schemeClr val="bg1"/>
                </a:solidFill>
              </a:rPr>
              <a:t> - </a:t>
            </a:r>
            <a:r>
              <a:rPr lang="uk-UA" dirty="0" err="1" smtClean="0">
                <a:solidFill>
                  <a:schemeClr val="bg1"/>
                </a:solidFill>
              </a:rPr>
              <a:t>Великоозерянська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57158" y="214290"/>
          <a:ext cx="8229600" cy="57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IMG_0027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14282" y="1428736"/>
            <a:ext cx="2982377" cy="223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857232"/>
            <a:ext cx="2298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</a:rPr>
              <a:t>Трипутнянська</a:t>
            </a:r>
            <a:r>
              <a:rPr lang="uk-UA" dirty="0" smtClean="0">
                <a:solidFill>
                  <a:schemeClr val="bg1"/>
                </a:solidFill>
              </a:rPr>
              <a:t> ЗОШ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панелі у коридорах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IMG_04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6248" y="1357298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286248" y="785794"/>
            <a:ext cx="3251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Постелено лінолеум в одній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класній кімнаті </a:t>
            </a:r>
            <a:r>
              <a:rPr lang="uk-UA" dirty="0" err="1" smtClean="0">
                <a:solidFill>
                  <a:schemeClr val="bg1"/>
                </a:solidFill>
              </a:rPr>
              <a:t>Залузької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_004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4500570"/>
            <a:ext cx="3071834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3786190"/>
            <a:ext cx="3447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Замінено підлогу у двох класних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кімнатах </a:t>
            </a:r>
            <a:r>
              <a:rPr lang="uk-UA" dirty="0" err="1" smtClean="0">
                <a:solidFill>
                  <a:schemeClr val="bg1"/>
                </a:solidFill>
              </a:rPr>
              <a:t>Кривицької</a:t>
            </a:r>
            <a:r>
              <a:rPr lang="uk-UA" dirty="0" smtClean="0">
                <a:solidFill>
                  <a:schemeClr val="bg1"/>
                </a:solidFill>
              </a:rPr>
              <a:t> ЗОШ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IMG_02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43372" y="4429132"/>
            <a:ext cx="3357586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286248" y="3786190"/>
            <a:ext cx="342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Заміна підлоги спортивного залу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 у НВК Ліцей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548</TotalTime>
  <Words>755</Words>
  <Application>Microsoft Office PowerPoint</Application>
  <PresentationFormat>Екран (4:3)</PresentationFormat>
  <Paragraphs>165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1" baseType="lpstr">
      <vt:lpstr>Апекс</vt:lpstr>
      <vt:lpstr>Слайд 1</vt:lpstr>
      <vt:lpstr>Слайд 2</vt:lpstr>
      <vt:lpstr>Кращі спортивні майданчики</vt:lpstr>
      <vt:lpstr>Кращі географічні майданчики</vt:lpstr>
      <vt:lpstr>Кращі шкільні майстерні</vt:lpstr>
      <vt:lpstr>Порівняння з минулим навчальним роком</vt:lpstr>
      <vt:lpstr>Слайд 7</vt:lpstr>
      <vt:lpstr>Слайд 8</vt:lpstr>
      <vt:lpstr>Слайд 9</vt:lpstr>
      <vt:lpstr>Слайд 10</vt:lpstr>
      <vt:lpstr>Слайд 11</vt:lpstr>
      <vt:lpstr>Хочеться подякувати керівникам шкіл, які  залучили найбільше спонсорських коштів для проведення ремонтних робіт</vt:lpstr>
      <vt:lpstr>Слайд 13</vt:lpstr>
      <vt:lpstr>Слайд 14</vt:lpstr>
      <vt:lpstr>Слайд 15</vt:lpstr>
      <vt:lpstr>Слайд 16</vt:lpstr>
      <vt:lpstr>Слайд 17</vt:lpstr>
      <vt:lpstr>Поточні ремонти ДНЗ району</vt:lpstr>
      <vt:lpstr>Потребує вирішення питання забезпечення килимовим покриттям музична зала, групова кімната  Лютинського ДНЗ.</vt:lpstr>
      <vt:lpstr>Ігрові та спортивні майданчики ДНЗ, які укомплектовані згідно вимог</vt:lpstr>
      <vt:lpstr>Встановлено нові ігрові споруди</vt:lpstr>
      <vt:lpstr>Кращі музичні зали мають</vt:lpstr>
      <vt:lpstr>Окремі спортивні зали і спортивні куточки у групах облаштовано</vt:lpstr>
      <vt:lpstr>Кращі спальні кімнати для дітей</vt:lpstr>
      <vt:lpstr> Кращі ігрові кімнати</vt:lpstr>
      <vt:lpstr>Слайд 26</vt:lpstr>
      <vt:lpstr>Слайд 27</vt:lpstr>
      <vt:lpstr> За результатами готовності загальноосвітніх навчальних закладів до початку нового навчального року комісія визначила переможців:   </vt:lpstr>
      <vt:lpstr>Серед дошкільних навчальних закладів переможці розподілилися наступним чином: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Руслан</dc:creator>
  <cp:lastModifiedBy>Користувач Windows</cp:lastModifiedBy>
  <cp:revision>36</cp:revision>
  <dcterms:modified xsi:type="dcterms:W3CDTF">2011-09-05T15:27:54Z</dcterms:modified>
</cp:coreProperties>
</file>