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diagrams/layout7.xml" ContentType="application/vnd.openxmlformats-officedocument.drawingml.diagram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Default Extension="xlsx" ContentType="application/vnd.openxmlformats-officedocument.spreadsheetml.sheet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charts/chart3.xml" ContentType="application/vnd.openxmlformats-officedocument.drawingml.chart+xml"/>
  <Override PartName="/ppt/diagrams/drawing7.xml" ContentType="application/vnd.ms-office.drawingml.diagramDrawing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diagrams/colors4.xml" ContentType="application/vnd.openxmlformats-officedocument.drawingml.diagramColors+xml"/>
  <Override PartName="/ppt/diagrams/drawing5.xml" ContentType="application/vnd.ms-office.drawingml.diagramDrawing+xml"/>
  <Override PartName="/ppt/diagrams/quickStyle7.xml" ContentType="application/vnd.openxmlformats-officedocument.drawingml.diagramStyl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Default Extension="gif" ContentType="image/gif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drawing6.xml" ContentType="application/vnd.ms-office.drawingml.diagramDrawing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ppt/diagrams/quickStyle6.xml" ContentType="application/vnd.openxmlformats-officedocument.drawingml.diagramStyle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32"/>
  </p:notesMasterIdLst>
  <p:sldIdLst>
    <p:sldId id="287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73" r:id="rId16"/>
    <p:sldId id="274" r:id="rId17"/>
    <p:sldId id="285" r:id="rId18"/>
    <p:sldId id="271" r:id="rId19"/>
    <p:sldId id="286" r:id="rId20"/>
    <p:sldId id="272" r:id="rId21"/>
    <p:sldId id="275" r:id="rId22"/>
    <p:sldId id="280" r:id="rId23"/>
    <p:sldId id="281" r:id="rId24"/>
    <p:sldId id="282" r:id="rId25"/>
    <p:sldId id="284" r:id="rId26"/>
    <p:sldId id="276" r:id="rId27"/>
    <p:sldId id="277" r:id="rId28"/>
    <p:sldId id="278" r:id="rId29"/>
    <p:sldId id="279" r:id="rId30"/>
    <p:sldId id="288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0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_Microsoft_Office_Excel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uk-UA"/>
  <c:chart>
    <c:view3D>
      <c:perspective val="30"/>
    </c:view3D>
    <c:plotArea>
      <c:layout/>
      <c:bar3DChart>
        <c:barDir val="col"/>
        <c:grouping val="standard"/>
        <c:ser>
          <c:idx val="0"/>
          <c:order val="0"/>
          <c:tx>
            <c:strRef>
              <c:f>Лист1!$B$1</c:f>
              <c:strCache>
                <c:ptCount val="1"/>
                <c:pt idx="0">
                  <c:v>2010-2011 н.р.</c:v>
                </c:pt>
              </c:strCache>
            </c:strRef>
          </c:tx>
          <c:spPr>
            <a:solidFill>
              <a:srgbClr val="FF0000"/>
            </a:solidFill>
          </c:spPr>
          <c:dLbls>
            <c:txPr>
              <a:bodyPr rot="-5400000" vert="horz"/>
              <a:lstStyle/>
              <a:p>
                <a:pPr>
                  <a:defRPr sz="1400">
                    <a:solidFill>
                      <a:schemeClr val="bg1"/>
                    </a:solidFill>
                  </a:defRPr>
                </a:pPr>
                <a:endParaRPr lang="uk-UA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Класи</c:v>
                </c:pt>
                <c:pt idx="1">
                  <c:v>Учні</c:v>
                </c:pt>
                <c:pt idx="2">
                  <c:v>Набір до 1 класу</c:v>
                </c:pt>
                <c:pt idx="3">
                  <c:v>До 10 класу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462</c:v>
                </c:pt>
                <c:pt idx="1">
                  <c:v>6973</c:v>
                </c:pt>
                <c:pt idx="2">
                  <c:v>572</c:v>
                </c:pt>
                <c:pt idx="3">
                  <c:v>586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2011-2012 н.р.</c:v>
                </c:pt>
              </c:strCache>
            </c:strRef>
          </c:tx>
          <c:spPr>
            <a:solidFill>
              <a:schemeClr val="tx1"/>
            </a:solidFill>
          </c:spPr>
          <c:dLbls>
            <c:txPr>
              <a:bodyPr rot="-5400000" vert="horz"/>
              <a:lstStyle/>
              <a:p>
                <a:pPr>
                  <a:defRPr sz="1400">
                    <a:solidFill>
                      <a:schemeClr val="bg1"/>
                    </a:solidFill>
                  </a:defRPr>
                </a:pPr>
                <a:endParaRPr lang="uk-UA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Класи</c:v>
                </c:pt>
                <c:pt idx="1">
                  <c:v>Учні</c:v>
                </c:pt>
                <c:pt idx="2">
                  <c:v>Набір до 1 класу</c:v>
                </c:pt>
                <c:pt idx="3">
                  <c:v>До 10 класу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455</c:v>
                </c:pt>
                <c:pt idx="1">
                  <c:v>6719</c:v>
                </c:pt>
                <c:pt idx="2">
                  <c:v>627</c:v>
                </c:pt>
                <c:pt idx="3">
                  <c:v>497</c:v>
                </c:pt>
              </c:numCache>
            </c:numRef>
          </c:val>
        </c:ser>
        <c:shape val="box"/>
        <c:axId val="34797056"/>
        <c:axId val="34798592"/>
        <c:axId val="66775680"/>
      </c:bar3DChart>
      <c:catAx>
        <c:axId val="34797056"/>
        <c:scaling>
          <c:orientation val="minMax"/>
        </c:scaling>
        <c:axPos val="b"/>
        <c:tickLblPos val="nextTo"/>
        <c:crossAx val="34798592"/>
        <c:crosses val="autoZero"/>
        <c:auto val="1"/>
        <c:lblAlgn val="ctr"/>
        <c:lblOffset val="100"/>
      </c:catAx>
      <c:valAx>
        <c:axId val="34798592"/>
        <c:scaling>
          <c:orientation val="minMax"/>
        </c:scaling>
        <c:axPos val="l"/>
        <c:majorGridlines/>
        <c:numFmt formatCode="General" sourceLinked="1"/>
        <c:tickLblPos val="nextTo"/>
        <c:crossAx val="34797056"/>
        <c:crosses val="autoZero"/>
        <c:crossBetween val="between"/>
      </c:valAx>
      <c:serAx>
        <c:axId val="66775680"/>
        <c:scaling>
          <c:orientation val="minMax"/>
        </c:scaling>
        <c:axPos val="b"/>
        <c:tickLblPos val="nextTo"/>
        <c:crossAx val="34798592"/>
        <c:crosses val="autoZero"/>
      </c:ser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uk-UA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uk-UA"/>
  <c:chart>
    <c:autoTitleDeleted val="1"/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Lbls>
            <c:txPr>
              <a:bodyPr/>
              <a:lstStyle/>
              <a:p>
                <a:pPr>
                  <a:defRPr>
                    <a:solidFill>
                      <a:srgbClr val="FF0000"/>
                    </a:solidFill>
                  </a:defRPr>
                </a:pPr>
                <a:endParaRPr lang="uk-UA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Пожежні водоймища</c:v>
                </c:pt>
                <c:pt idx="1">
                  <c:v>водоймища які п-ть ремонту</c:v>
                </c:pt>
                <c:pt idx="2">
                  <c:v>загальна кількість вогнегасників</c:v>
                </c:pt>
                <c:pt idx="3">
                  <c:v>закуплено вогнегасників в цьому році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17</c:v>
                </c:pt>
                <c:pt idx="1">
                  <c:v>4</c:v>
                </c:pt>
                <c:pt idx="2">
                  <c:v>294</c:v>
                </c:pt>
                <c:pt idx="3">
                  <c:v>40</c:v>
                </c:pt>
              </c:numCache>
            </c:numRef>
          </c:val>
        </c:ser>
        <c:shape val="box"/>
        <c:axId val="37733888"/>
        <c:axId val="37735424"/>
        <c:axId val="0"/>
      </c:bar3DChart>
      <c:catAx>
        <c:axId val="37733888"/>
        <c:scaling>
          <c:orientation val="minMax"/>
        </c:scaling>
        <c:axPos val="b"/>
        <c:tickLblPos val="nextTo"/>
        <c:crossAx val="37735424"/>
        <c:crosses val="autoZero"/>
        <c:auto val="1"/>
        <c:lblAlgn val="ctr"/>
        <c:lblOffset val="100"/>
      </c:catAx>
      <c:valAx>
        <c:axId val="37735424"/>
        <c:scaling>
          <c:orientation val="minMax"/>
        </c:scaling>
        <c:axPos val="l"/>
        <c:majorGridlines/>
        <c:numFmt formatCode="General" sourceLinked="1"/>
        <c:tickLblPos val="nextTo"/>
        <c:crossAx val="37733888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uk-UA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uk-UA"/>
  <c:chart>
    <c:autoTitleDeleted val="1"/>
    <c:plotArea>
      <c:layout/>
      <c:lineChart>
        <c:grouping val="stacked"/>
        <c:ser>
          <c:idx val="0"/>
          <c:order val="0"/>
          <c:tx>
            <c:strRef>
              <c:f>Аркуш1!$B$1</c:f>
              <c:strCache>
                <c:ptCount val="1"/>
                <c:pt idx="0">
                  <c:v>Ряд 1</c:v>
                </c:pt>
              </c:strCache>
            </c:strRef>
          </c:tx>
          <c:marker>
            <c:symbol val="none"/>
          </c:marker>
          <c:dLbls>
            <c:showVal val="1"/>
          </c:dLbls>
          <c:cat>
            <c:strRef>
              <c:f>Аркуш1!$A$2:$A$7</c:f>
              <c:strCache>
                <c:ptCount val="6"/>
                <c:pt idx="0">
                  <c:v>2006 р.</c:v>
                </c:pt>
                <c:pt idx="1">
                  <c:v>2007 р.</c:v>
                </c:pt>
                <c:pt idx="2">
                  <c:v>2008 р.</c:v>
                </c:pt>
                <c:pt idx="3">
                  <c:v>2009 р.</c:v>
                </c:pt>
                <c:pt idx="4">
                  <c:v>2010 р.</c:v>
                </c:pt>
                <c:pt idx="5">
                  <c:v>2011 р.</c:v>
                </c:pt>
              </c:strCache>
            </c:strRef>
          </c:cat>
          <c:val>
            <c:numRef>
              <c:f>Аркуш1!$B$2:$B$7</c:f>
              <c:numCache>
                <c:formatCode>General</c:formatCode>
                <c:ptCount val="6"/>
                <c:pt idx="0">
                  <c:v>3223600</c:v>
                </c:pt>
                <c:pt idx="1">
                  <c:v>4885300</c:v>
                </c:pt>
                <c:pt idx="2">
                  <c:v>7875800</c:v>
                </c:pt>
                <c:pt idx="3">
                  <c:v>8733900</c:v>
                </c:pt>
                <c:pt idx="4">
                  <c:v>11632600</c:v>
                </c:pt>
                <c:pt idx="5">
                  <c:v>11995600</c:v>
                </c:pt>
              </c:numCache>
            </c:numRef>
          </c:val>
        </c:ser>
        <c:marker val="1"/>
        <c:axId val="75138944"/>
        <c:axId val="75140480"/>
      </c:lineChart>
      <c:catAx>
        <c:axId val="75138944"/>
        <c:scaling>
          <c:orientation val="minMax"/>
        </c:scaling>
        <c:axPos val="b"/>
        <c:tickLblPos val="nextTo"/>
        <c:crossAx val="75140480"/>
        <c:crosses val="autoZero"/>
        <c:auto val="1"/>
        <c:lblAlgn val="ctr"/>
        <c:lblOffset val="100"/>
      </c:catAx>
      <c:valAx>
        <c:axId val="75140480"/>
        <c:scaling>
          <c:orientation val="minMax"/>
        </c:scaling>
        <c:axPos val="l"/>
        <c:majorGridlines/>
        <c:numFmt formatCode="General" sourceLinked="1"/>
        <c:tickLblPos val="nextTo"/>
        <c:crossAx val="75138944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uk-UA"/>
    </a:p>
  </c:txPr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668C80A-FBA7-47EE-9D84-99BEFEDFE820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659E6FF2-6DB9-4FBF-8397-9B4F02487C52}">
      <dgm:prSet/>
      <dgm:spPr/>
      <dgm:t>
        <a:bodyPr/>
        <a:lstStyle/>
        <a:p>
          <a:pPr rtl="0"/>
          <a:r>
            <a:rPr lang="uk-UA" b="1" baseline="0" dirty="0" smtClean="0"/>
            <a:t>Кращі спортивні зали</a:t>
          </a:r>
          <a:endParaRPr lang="ru-RU" b="1" baseline="0" dirty="0"/>
        </a:p>
      </dgm:t>
    </dgm:pt>
    <dgm:pt modelId="{8A019861-DCC3-49D3-BA77-E6E5E68EF9A7}" type="parTrans" cxnId="{29F27EAB-A7FB-4739-9260-765E3BC92EB5}">
      <dgm:prSet/>
      <dgm:spPr/>
      <dgm:t>
        <a:bodyPr/>
        <a:lstStyle/>
        <a:p>
          <a:endParaRPr lang="ru-RU"/>
        </a:p>
      </dgm:t>
    </dgm:pt>
    <dgm:pt modelId="{3AB1C14B-267D-4934-BBFB-6121C6B8EBC4}" type="sibTrans" cxnId="{29F27EAB-A7FB-4739-9260-765E3BC92EB5}">
      <dgm:prSet/>
      <dgm:spPr/>
      <dgm:t>
        <a:bodyPr/>
        <a:lstStyle/>
        <a:p>
          <a:endParaRPr lang="ru-RU"/>
        </a:p>
      </dgm:t>
    </dgm:pt>
    <dgm:pt modelId="{6C5100F4-2F16-4F91-828F-4E805BB6C3B6}" type="pres">
      <dgm:prSet presAssocID="{6668C80A-FBA7-47EE-9D84-99BEFEDFE82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6191F765-EBB6-43C0-8228-5FA8135DE2DD}" type="pres">
      <dgm:prSet presAssocID="{659E6FF2-6DB9-4FBF-8397-9B4F02487C52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37F38782-AE67-494E-BF0D-A3E1A841FBF8}" type="presOf" srcId="{6668C80A-FBA7-47EE-9D84-99BEFEDFE820}" destId="{6C5100F4-2F16-4F91-828F-4E805BB6C3B6}" srcOrd="0" destOrd="0" presId="urn:microsoft.com/office/officeart/2005/8/layout/vList2"/>
    <dgm:cxn modelId="{29F27EAB-A7FB-4739-9260-765E3BC92EB5}" srcId="{6668C80A-FBA7-47EE-9D84-99BEFEDFE820}" destId="{659E6FF2-6DB9-4FBF-8397-9B4F02487C52}" srcOrd="0" destOrd="0" parTransId="{8A019861-DCC3-49D3-BA77-E6E5E68EF9A7}" sibTransId="{3AB1C14B-267D-4934-BBFB-6121C6B8EBC4}"/>
    <dgm:cxn modelId="{64E4550B-814C-44EC-B08F-2C71DFBBA191}" type="presOf" srcId="{659E6FF2-6DB9-4FBF-8397-9B4F02487C52}" destId="{6191F765-EBB6-43C0-8228-5FA8135DE2DD}" srcOrd="0" destOrd="0" presId="urn:microsoft.com/office/officeart/2005/8/layout/vList2"/>
    <dgm:cxn modelId="{2E58920E-7FB5-4EC2-A88D-7EEBC02BD71A}" type="presParOf" srcId="{6C5100F4-2F16-4F91-828F-4E805BB6C3B6}" destId="{6191F765-EBB6-43C0-8228-5FA8135DE2DD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B1E5195-3A1A-4927-8414-A7E5855AEB96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FE4098BB-1821-4837-9265-6BBC8F291C1E}">
      <dgm:prSet custT="1"/>
      <dgm:spPr/>
      <dgm:t>
        <a:bodyPr/>
        <a:lstStyle/>
        <a:p>
          <a:pPr rtl="0"/>
          <a:r>
            <a:rPr lang="uk-UA" sz="2800" b="1" baseline="0" dirty="0" smtClean="0"/>
            <a:t>Поточні ремонти</a:t>
          </a:r>
          <a:endParaRPr lang="ru-RU" sz="2800" b="1" baseline="0" dirty="0"/>
        </a:p>
      </dgm:t>
    </dgm:pt>
    <dgm:pt modelId="{01BB71FB-44BA-46C8-A264-64D3938241AA}" type="parTrans" cxnId="{01FE86EF-BE86-489F-9437-EAE7DC81F1B4}">
      <dgm:prSet/>
      <dgm:spPr/>
      <dgm:t>
        <a:bodyPr/>
        <a:lstStyle/>
        <a:p>
          <a:endParaRPr lang="ru-RU"/>
        </a:p>
      </dgm:t>
    </dgm:pt>
    <dgm:pt modelId="{7C7FE0CE-E91E-4AFB-85C3-FECCF01489F5}" type="sibTrans" cxnId="{01FE86EF-BE86-489F-9437-EAE7DC81F1B4}">
      <dgm:prSet/>
      <dgm:spPr/>
      <dgm:t>
        <a:bodyPr/>
        <a:lstStyle/>
        <a:p>
          <a:endParaRPr lang="ru-RU"/>
        </a:p>
      </dgm:t>
    </dgm:pt>
    <dgm:pt modelId="{501A537B-F2E6-4DCC-A6E5-C0356710A366}" type="pres">
      <dgm:prSet presAssocID="{BB1E5195-3A1A-4927-8414-A7E5855AEB9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0D1A301C-0A4A-47D8-92FA-5E8378F1E99F}" type="pres">
      <dgm:prSet presAssocID="{FE4098BB-1821-4837-9265-6BBC8F291C1E}" presName="parentText" presStyleLbl="node1" presStyleIdx="0" presStyleCnt="1" custLinFactNeighborX="-6076" custLinFactNeighborY="-2462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81F00E1D-7BFA-462E-B79C-D39BA0702101}" type="presOf" srcId="{FE4098BB-1821-4837-9265-6BBC8F291C1E}" destId="{0D1A301C-0A4A-47D8-92FA-5E8378F1E99F}" srcOrd="0" destOrd="0" presId="urn:microsoft.com/office/officeart/2005/8/layout/vList2"/>
    <dgm:cxn modelId="{01FE86EF-BE86-489F-9437-EAE7DC81F1B4}" srcId="{BB1E5195-3A1A-4927-8414-A7E5855AEB96}" destId="{FE4098BB-1821-4837-9265-6BBC8F291C1E}" srcOrd="0" destOrd="0" parTransId="{01BB71FB-44BA-46C8-A264-64D3938241AA}" sibTransId="{7C7FE0CE-E91E-4AFB-85C3-FECCF01489F5}"/>
    <dgm:cxn modelId="{9B535CF6-31DD-438E-8566-405C494506EF}" type="presOf" srcId="{BB1E5195-3A1A-4927-8414-A7E5855AEB96}" destId="{501A537B-F2E6-4DCC-A6E5-C0356710A366}" srcOrd="0" destOrd="0" presId="urn:microsoft.com/office/officeart/2005/8/layout/vList2"/>
    <dgm:cxn modelId="{8FC5A159-AA7C-4280-AC2D-05D6294EBE96}" type="presParOf" srcId="{501A537B-F2E6-4DCC-A6E5-C0356710A366}" destId="{0D1A301C-0A4A-47D8-92FA-5E8378F1E99F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F8FBC00-1D00-4735-948F-FEB8518A3A2F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232CD3E0-6C94-4E6D-923B-5CF93A8169FF}">
      <dgm:prSet custT="1"/>
      <dgm:spPr/>
      <dgm:t>
        <a:bodyPr/>
        <a:lstStyle/>
        <a:p>
          <a:pPr rtl="0"/>
          <a:r>
            <a:rPr lang="uk-UA" sz="3200" b="1" baseline="0" dirty="0" smtClean="0"/>
            <a:t>Поточні ремонти</a:t>
          </a:r>
          <a:r>
            <a:rPr lang="ru-RU" sz="1300" b="1" baseline="0" dirty="0" smtClean="0"/>
            <a:t/>
          </a:r>
          <a:br>
            <a:rPr lang="ru-RU" sz="1300" b="1" baseline="0" dirty="0" smtClean="0"/>
          </a:br>
          <a:endParaRPr lang="ru-RU" sz="1300" b="1" baseline="0" dirty="0"/>
        </a:p>
      </dgm:t>
    </dgm:pt>
    <dgm:pt modelId="{0A70FC3B-961C-4063-AFD4-B6995DBAF794}" type="parTrans" cxnId="{BC5802F8-8BD1-4C2A-9666-7BB6ECFA1C9D}">
      <dgm:prSet/>
      <dgm:spPr/>
      <dgm:t>
        <a:bodyPr/>
        <a:lstStyle/>
        <a:p>
          <a:endParaRPr lang="ru-RU"/>
        </a:p>
      </dgm:t>
    </dgm:pt>
    <dgm:pt modelId="{EF7A4CC0-2042-4291-8639-04E95FCC4CEB}" type="sibTrans" cxnId="{BC5802F8-8BD1-4C2A-9666-7BB6ECFA1C9D}">
      <dgm:prSet/>
      <dgm:spPr/>
      <dgm:t>
        <a:bodyPr/>
        <a:lstStyle/>
        <a:p>
          <a:endParaRPr lang="ru-RU"/>
        </a:p>
      </dgm:t>
    </dgm:pt>
    <dgm:pt modelId="{45D0F326-C322-400E-8672-6AC1CF2A9D92}" type="pres">
      <dgm:prSet presAssocID="{BF8FBC00-1D00-4735-948F-FEB8518A3A2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183A6FA1-58B7-4203-8CCD-ADBEFA31990A}" type="pres">
      <dgm:prSet presAssocID="{232CD3E0-6C94-4E6D-923B-5CF93A8169FF}" presName="parentText" presStyleLbl="node1" presStyleIdx="0" presStyleCnt="1" custLinFactNeighborX="-2604" custLinFactNeighborY="-37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8AD79410-23CE-4ADE-A040-7F8FF89B3DFF}" type="presOf" srcId="{BF8FBC00-1D00-4735-948F-FEB8518A3A2F}" destId="{45D0F326-C322-400E-8672-6AC1CF2A9D92}" srcOrd="0" destOrd="0" presId="urn:microsoft.com/office/officeart/2005/8/layout/vList2"/>
    <dgm:cxn modelId="{BC5802F8-8BD1-4C2A-9666-7BB6ECFA1C9D}" srcId="{BF8FBC00-1D00-4735-948F-FEB8518A3A2F}" destId="{232CD3E0-6C94-4E6D-923B-5CF93A8169FF}" srcOrd="0" destOrd="0" parTransId="{0A70FC3B-961C-4063-AFD4-B6995DBAF794}" sibTransId="{EF7A4CC0-2042-4291-8639-04E95FCC4CEB}"/>
    <dgm:cxn modelId="{232FBDB1-DAC3-45D8-A988-C30B2F2A50E7}" type="presOf" srcId="{232CD3E0-6C94-4E6D-923B-5CF93A8169FF}" destId="{183A6FA1-58B7-4203-8CCD-ADBEFA31990A}" srcOrd="0" destOrd="0" presId="urn:microsoft.com/office/officeart/2005/8/layout/vList2"/>
    <dgm:cxn modelId="{5FD87A52-D217-4F0B-953E-ABB73CA32AEC}" type="presParOf" srcId="{45D0F326-C322-400E-8672-6AC1CF2A9D92}" destId="{183A6FA1-58B7-4203-8CCD-ADBEFA31990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313F2F6-B772-4051-864B-B56413D2033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4ACFAED3-DB74-48B3-9B1B-93DA1CCBE631}">
      <dgm:prSet custT="1"/>
      <dgm:spPr/>
      <dgm:t>
        <a:bodyPr/>
        <a:lstStyle/>
        <a:p>
          <a:pPr rtl="0"/>
          <a:r>
            <a:rPr lang="uk-UA" sz="2800" b="1" baseline="0" dirty="0" smtClean="0"/>
            <a:t>Поточні ремонти</a:t>
          </a:r>
          <a:r>
            <a:rPr lang="ru-RU" sz="800" b="1" baseline="0" dirty="0" smtClean="0"/>
            <a:t/>
          </a:r>
          <a:br>
            <a:rPr lang="ru-RU" sz="800" b="1" baseline="0" dirty="0" smtClean="0"/>
          </a:br>
          <a:r>
            <a:rPr lang="ru-RU" sz="800" b="1" baseline="0" dirty="0" smtClean="0"/>
            <a:t/>
          </a:r>
          <a:br>
            <a:rPr lang="ru-RU" sz="800" b="1" baseline="0" dirty="0" smtClean="0"/>
          </a:br>
          <a:endParaRPr lang="ru-RU" sz="800" b="1" baseline="0" dirty="0"/>
        </a:p>
      </dgm:t>
    </dgm:pt>
    <dgm:pt modelId="{DDFDF787-2715-426F-963B-9A2FF6AC9D1D}" type="parTrans" cxnId="{31F907A0-D973-42A3-A5B0-9AA68A49194B}">
      <dgm:prSet/>
      <dgm:spPr/>
      <dgm:t>
        <a:bodyPr/>
        <a:lstStyle/>
        <a:p>
          <a:endParaRPr lang="ru-RU"/>
        </a:p>
      </dgm:t>
    </dgm:pt>
    <dgm:pt modelId="{E52A782D-7A84-4B2F-B409-ECA5AA24D0DC}" type="sibTrans" cxnId="{31F907A0-D973-42A3-A5B0-9AA68A49194B}">
      <dgm:prSet/>
      <dgm:spPr/>
      <dgm:t>
        <a:bodyPr/>
        <a:lstStyle/>
        <a:p>
          <a:endParaRPr lang="ru-RU"/>
        </a:p>
      </dgm:t>
    </dgm:pt>
    <dgm:pt modelId="{CA9BBB20-787C-44FE-919D-63852D38A0E0}" type="pres">
      <dgm:prSet presAssocID="{C313F2F6-B772-4051-864B-B56413D2033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D5C109FD-E1CA-4414-BC67-9737AF32970F}" type="pres">
      <dgm:prSet presAssocID="{4ACFAED3-DB74-48B3-9B1B-93DA1CCBE631}" presName="parentText" presStyleLbl="node1" presStyleIdx="0" presStyleCnt="1" custLinFactNeighborX="520" custLinFactNeighborY="62508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31F907A0-D973-42A3-A5B0-9AA68A49194B}" srcId="{C313F2F6-B772-4051-864B-B56413D2033A}" destId="{4ACFAED3-DB74-48B3-9B1B-93DA1CCBE631}" srcOrd="0" destOrd="0" parTransId="{DDFDF787-2715-426F-963B-9A2FF6AC9D1D}" sibTransId="{E52A782D-7A84-4B2F-B409-ECA5AA24D0DC}"/>
    <dgm:cxn modelId="{012AC07B-90BB-403F-AC65-CE1B91983F4D}" type="presOf" srcId="{C313F2F6-B772-4051-864B-B56413D2033A}" destId="{CA9BBB20-787C-44FE-919D-63852D38A0E0}" srcOrd="0" destOrd="0" presId="urn:microsoft.com/office/officeart/2005/8/layout/vList2"/>
    <dgm:cxn modelId="{4FA7E8CB-047F-4660-B254-9DCA358AE71E}" type="presOf" srcId="{4ACFAED3-DB74-48B3-9B1B-93DA1CCBE631}" destId="{D5C109FD-E1CA-4414-BC67-9737AF32970F}" srcOrd="0" destOrd="0" presId="urn:microsoft.com/office/officeart/2005/8/layout/vList2"/>
    <dgm:cxn modelId="{922999F1-B707-4A41-9DEF-5DEFEB96A15A}" type="presParOf" srcId="{CA9BBB20-787C-44FE-919D-63852D38A0E0}" destId="{D5C109FD-E1CA-4414-BC67-9737AF32970F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9B7CB34-0A1B-4065-9F5D-EB15088C0AD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5B1DFBE0-911D-4501-BC4D-2F16DBBD32B7}">
      <dgm:prSet custT="1"/>
      <dgm:spPr/>
      <dgm:t>
        <a:bodyPr/>
        <a:lstStyle/>
        <a:p>
          <a:pPr rtl="0"/>
          <a:r>
            <a:rPr lang="uk-UA" sz="3200" b="1" baseline="0" dirty="0" smtClean="0"/>
            <a:t>Поточні ремонти</a:t>
          </a:r>
          <a:r>
            <a:rPr lang="ru-RU" sz="800" b="1" baseline="0" dirty="0" smtClean="0"/>
            <a:t/>
          </a:r>
          <a:br>
            <a:rPr lang="ru-RU" sz="800" b="1" baseline="0" dirty="0" smtClean="0"/>
          </a:br>
          <a:r>
            <a:rPr lang="ru-RU" sz="800" b="1" baseline="0" dirty="0" smtClean="0"/>
            <a:t/>
          </a:r>
          <a:br>
            <a:rPr lang="ru-RU" sz="800" b="1" baseline="0" dirty="0" smtClean="0"/>
          </a:br>
          <a:endParaRPr lang="ru-RU" sz="800" b="1" baseline="0" dirty="0"/>
        </a:p>
      </dgm:t>
    </dgm:pt>
    <dgm:pt modelId="{1BA53958-4DBD-4B06-8E64-C4056B985559}" type="parTrans" cxnId="{048A7E8B-237C-4F70-A515-3D5B450D23EB}">
      <dgm:prSet/>
      <dgm:spPr/>
      <dgm:t>
        <a:bodyPr/>
        <a:lstStyle/>
        <a:p>
          <a:endParaRPr lang="ru-RU"/>
        </a:p>
      </dgm:t>
    </dgm:pt>
    <dgm:pt modelId="{BF90442E-8C05-4386-8F5C-2DCDFD7C91BC}" type="sibTrans" cxnId="{048A7E8B-237C-4F70-A515-3D5B450D23EB}">
      <dgm:prSet/>
      <dgm:spPr/>
      <dgm:t>
        <a:bodyPr/>
        <a:lstStyle/>
        <a:p>
          <a:endParaRPr lang="ru-RU"/>
        </a:p>
      </dgm:t>
    </dgm:pt>
    <dgm:pt modelId="{E49FFC54-3090-4FCD-8B39-8B5C3B48666F}" type="pres">
      <dgm:prSet presAssocID="{B9B7CB34-0A1B-4065-9F5D-EB15088C0AD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E7F1BBF4-6233-4B2F-A230-4467B67D7EF5}" type="pres">
      <dgm:prSet presAssocID="{5B1DFBE0-911D-4501-BC4D-2F16DBBD32B7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F24C588-2D59-4CF0-A43A-71C3BBF27923}" type="presOf" srcId="{5B1DFBE0-911D-4501-BC4D-2F16DBBD32B7}" destId="{E7F1BBF4-6233-4B2F-A230-4467B67D7EF5}" srcOrd="0" destOrd="0" presId="urn:microsoft.com/office/officeart/2005/8/layout/vList2"/>
    <dgm:cxn modelId="{81F3D433-5EF8-42B4-B217-C4672F405E29}" type="presOf" srcId="{B9B7CB34-0A1B-4065-9F5D-EB15088C0AD1}" destId="{E49FFC54-3090-4FCD-8B39-8B5C3B48666F}" srcOrd="0" destOrd="0" presId="urn:microsoft.com/office/officeart/2005/8/layout/vList2"/>
    <dgm:cxn modelId="{048A7E8B-237C-4F70-A515-3D5B450D23EB}" srcId="{B9B7CB34-0A1B-4065-9F5D-EB15088C0AD1}" destId="{5B1DFBE0-911D-4501-BC4D-2F16DBBD32B7}" srcOrd="0" destOrd="0" parTransId="{1BA53958-4DBD-4B06-8E64-C4056B985559}" sibTransId="{BF90442E-8C05-4386-8F5C-2DCDFD7C91BC}"/>
    <dgm:cxn modelId="{FF5C465E-8BC2-4C4B-B3C2-FC263C0E9670}" type="presParOf" srcId="{E49FFC54-3090-4FCD-8B39-8B5C3B48666F}" destId="{E7F1BBF4-6233-4B2F-A230-4467B67D7EF5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41A7147-FD30-4BC5-80A0-AF0292AD4BC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BA0B4D34-9EBF-4A68-A74E-33C8DB53E71A}">
      <dgm:prSet custT="1"/>
      <dgm:spPr/>
      <dgm:t>
        <a:bodyPr/>
        <a:lstStyle/>
        <a:p>
          <a:pPr rtl="0"/>
          <a:r>
            <a:rPr lang="uk-UA" sz="2800" b="1" baseline="0" dirty="0" smtClean="0"/>
            <a:t>Кращі медичні кабінети</a:t>
          </a:r>
          <a:endParaRPr lang="ru-RU" sz="2800" b="1" baseline="0" dirty="0"/>
        </a:p>
      </dgm:t>
    </dgm:pt>
    <dgm:pt modelId="{B9FB4A50-4876-44EA-82D6-D9852A02DB7A}" type="parTrans" cxnId="{10BA97DD-6483-4E51-996B-5301A252C58E}">
      <dgm:prSet/>
      <dgm:spPr/>
      <dgm:t>
        <a:bodyPr/>
        <a:lstStyle/>
        <a:p>
          <a:endParaRPr lang="ru-RU"/>
        </a:p>
      </dgm:t>
    </dgm:pt>
    <dgm:pt modelId="{CE5DC83B-0B3F-47DB-802A-12759955660F}" type="sibTrans" cxnId="{10BA97DD-6483-4E51-996B-5301A252C58E}">
      <dgm:prSet/>
      <dgm:spPr/>
      <dgm:t>
        <a:bodyPr/>
        <a:lstStyle/>
        <a:p>
          <a:endParaRPr lang="ru-RU"/>
        </a:p>
      </dgm:t>
    </dgm:pt>
    <dgm:pt modelId="{97729A4E-C6E8-458C-ACF8-A74A775373BD}" type="pres">
      <dgm:prSet presAssocID="{041A7147-FD30-4BC5-80A0-AF0292AD4BC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6BF87C55-86DC-42EA-8036-91BB0ED0077A}" type="pres">
      <dgm:prSet presAssocID="{BA0B4D34-9EBF-4A68-A74E-33C8DB53E71A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10BA97DD-6483-4E51-996B-5301A252C58E}" srcId="{041A7147-FD30-4BC5-80A0-AF0292AD4BCC}" destId="{BA0B4D34-9EBF-4A68-A74E-33C8DB53E71A}" srcOrd="0" destOrd="0" parTransId="{B9FB4A50-4876-44EA-82D6-D9852A02DB7A}" sibTransId="{CE5DC83B-0B3F-47DB-802A-12759955660F}"/>
    <dgm:cxn modelId="{BB906340-2A02-44D2-BC5F-0AB87609E4FD}" type="presOf" srcId="{BA0B4D34-9EBF-4A68-A74E-33C8DB53E71A}" destId="{6BF87C55-86DC-42EA-8036-91BB0ED0077A}" srcOrd="0" destOrd="0" presId="urn:microsoft.com/office/officeart/2005/8/layout/vList2"/>
    <dgm:cxn modelId="{70921219-9060-4047-AC85-6CDC5548BE01}" type="presOf" srcId="{041A7147-FD30-4BC5-80A0-AF0292AD4BCC}" destId="{97729A4E-C6E8-458C-ACF8-A74A775373BD}" srcOrd="0" destOrd="0" presId="urn:microsoft.com/office/officeart/2005/8/layout/vList2"/>
    <dgm:cxn modelId="{8FB8FD1B-51D2-44A1-B5D3-E2BE71DA52AE}" type="presParOf" srcId="{97729A4E-C6E8-458C-ACF8-A74A775373BD}" destId="{6BF87C55-86DC-42EA-8036-91BB0ED0077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0EF011E-36AD-4993-9DCA-D0B0B5772CD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C5CF2AB-4A7C-4B20-976C-26AED8FC03E5}">
      <dgm:prSet custT="1"/>
      <dgm:spPr/>
      <dgm:t>
        <a:bodyPr/>
        <a:lstStyle/>
        <a:p>
          <a:pPr rtl="0"/>
          <a:r>
            <a:rPr lang="uk-UA" sz="3600" b="1" baseline="0" dirty="0" smtClean="0"/>
            <a:t>              </a:t>
          </a:r>
          <a:r>
            <a:rPr lang="uk-UA" sz="2400" b="1" baseline="0" dirty="0" smtClean="0"/>
            <a:t>Проблеми у дошкільній освіті:</a:t>
          </a:r>
          <a:endParaRPr lang="ru-RU" sz="2400" b="1" baseline="0" dirty="0"/>
        </a:p>
      </dgm:t>
    </dgm:pt>
    <dgm:pt modelId="{230D8E4A-6CBC-4F3D-8DA2-524090935DC5}" type="parTrans" cxnId="{79D35EFB-4129-4ADF-B4C9-397ED89D9388}">
      <dgm:prSet/>
      <dgm:spPr/>
      <dgm:t>
        <a:bodyPr/>
        <a:lstStyle/>
        <a:p>
          <a:endParaRPr lang="ru-RU"/>
        </a:p>
      </dgm:t>
    </dgm:pt>
    <dgm:pt modelId="{28E06094-012D-447A-9BAC-B94D3E63039D}" type="sibTrans" cxnId="{79D35EFB-4129-4ADF-B4C9-397ED89D9388}">
      <dgm:prSet/>
      <dgm:spPr/>
      <dgm:t>
        <a:bodyPr/>
        <a:lstStyle/>
        <a:p>
          <a:endParaRPr lang="ru-RU"/>
        </a:p>
      </dgm:t>
    </dgm:pt>
    <dgm:pt modelId="{43F7CE80-F4F3-4A22-9B3B-AC59F43D158D}" type="pres">
      <dgm:prSet presAssocID="{B0EF011E-36AD-4993-9DCA-D0B0B5772CD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7D975B96-8E56-448E-96FA-2AB5716629F2}" type="pres">
      <dgm:prSet presAssocID="{AC5CF2AB-4A7C-4B20-976C-26AED8FC03E5}" presName="parentText" presStyleLbl="node1" presStyleIdx="0" presStyleCnt="1" custLinFactNeighborX="-4340" custLinFactNeighborY="-4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9D35EFB-4129-4ADF-B4C9-397ED89D9388}" srcId="{B0EF011E-36AD-4993-9DCA-D0B0B5772CDC}" destId="{AC5CF2AB-4A7C-4B20-976C-26AED8FC03E5}" srcOrd="0" destOrd="0" parTransId="{230D8E4A-6CBC-4F3D-8DA2-524090935DC5}" sibTransId="{28E06094-012D-447A-9BAC-B94D3E63039D}"/>
    <dgm:cxn modelId="{C85E3B34-F988-489C-A123-C11759B609F8}" type="presOf" srcId="{AC5CF2AB-4A7C-4B20-976C-26AED8FC03E5}" destId="{7D975B96-8E56-448E-96FA-2AB5716629F2}" srcOrd="0" destOrd="0" presId="urn:microsoft.com/office/officeart/2005/8/layout/vList2"/>
    <dgm:cxn modelId="{6DA34A65-30E8-4996-9C5C-914C2DEA538C}" type="presOf" srcId="{B0EF011E-36AD-4993-9DCA-D0B0B5772CDC}" destId="{43F7CE80-F4F3-4A22-9B3B-AC59F43D158D}" srcOrd="0" destOrd="0" presId="urn:microsoft.com/office/officeart/2005/8/layout/vList2"/>
    <dgm:cxn modelId="{C631E42F-711B-46A2-8A37-B35E77A0C8C5}" type="presParOf" srcId="{43F7CE80-F4F3-4A22-9B3B-AC59F43D158D}" destId="{7D975B96-8E56-448E-96FA-2AB5716629F2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191F765-EBB6-43C0-8228-5FA8135DE2DD}">
      <dsp:nvSpPr>
        <dsp:cNvPr id="0" name=""/>
        <dsp:cNvSpPr/>
      </dsp:nvSpPr>
      <dsp:spPr>
        <a:xfrm>
          <a:off x="0" y="11358"/>
          <a:ext cx="8229600" cy="748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200" b="1" kern="1200" baseline="0" dirty="0" smtClean="0"/>
            <a:t>Кращі спортивні зали</a:t>
          </a:r>
          <a:endParaRPr lang="ru-RU" sz="3200" b="1" kern="1200" baseline="0" dirty="0"/>
        </a:p>
      </dsp:txBody>
      <dsp:txXfrm>
        <a:off x="0" y="11358"/>
        <a:ext cx="8229600" cy="74880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D1A301C-0A4A-47D8-92FA-5E8378F1E99F}">
      <dsp:nvSpPr>
        <dsp:cNvPr id="0" name=""/>
        <dsp:cNvSpPr/>
      </dsp:nvSpPr>
      <dsp:spPr>
        <a:xfrm>
          <a:off x="0" y="0"/>
          <a:ext cx="8229599" cy="3679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b="1" kern="1200" baseline="0" dirty="0" smtClean="0"/>
            <a:t>Поточні ремонти</a:t>
          </a:r>
          <a:endParaRPr lang="ru-RU" sz="2800" b="1" kern="1200" baseline="0" dirty="0"/>
        </a:p>
      </dsp:txBody>
      <dsp:txXfrm>
        <a:off x="0" y="0"/>
        <a:ext cx="8229599" cy="367910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83A6FA1-58B7-4203-8CCD-ADBEFA31990A}">
      <dsp:nvSpPr>
        <dsp:cNvPr id="0" name=""/>
        <dsp:cNvSpPr/>
      </dsp:nvSpPr>
      <dsp:spPr>
        <a:xfrm>
          <a:off x="0" y="0"/>
          <a:ext cx="8229599" cy="510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200" b="1" kern="1200" baseline="0" dirty="0" smtClean="0"/>
            <a:t>Поточні ремонти</a:t>
          </a:r>
          <a:r>
            <a:rPr lang="ru-RU" sz="1300" b="1" kern="1200" baseline="0" dirty="0" smtClean="0"/>
            <a:t/>
          </a:r>
          <a:br>
            <a:rPr lang="ru-RU" sz="1300" b="1" kern="1200" baseline="0" dirty="0" smtClean="0"/>
          </a:br>
          <a:endParaRPr lang="ru-RU" sz="1300" b="1" kern="1200" baseline="0" dirty="0"/>
        </a:p>
      </dsp:txBody>
      <dsp:txXfrm>
        <a:off x="0" y="0"/>
        <a:ext cx="8229599" cy="510960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5C109FD-E1CA-4414-BC67-9737AF32970F}">
      <dsp:nvSpPr>
        <dsp:cNvPr id="0" name=""/>
        <dsp:cNvSpPr/>
      </dsp:nvSpPr>
      <dsp:spPr>
        <a:xfrm>
          <a:off x="0" y="99"/>
          <a:ext cx="8229599" cy="5713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b="1" kern="1200" baseline="0" dirty="0" smtClean="0"/>
            <a:t>Поточні ремонти</a:t>
          </a:r>
          <a:r>
            <a:rPr lang="ru-RU" sz="800" b="1" kern="1200" baseline="0" dirty="0" smtClean="0"/>
            <a:t/>
          </a:r>
          <a:br>
            <a:rPr lang="ru-RU" sz="800" b="1" kern="1200" baseline="0" dirty="0" smtClean="0"/>
          </a:br>
          <a:r>
            <a:rPr lang="ru-RU" sz="800" b="1" kern="1200" baseline="0" dirty="0" smtClean="0"/>
            <a:t/>
          </a:r>
          <a:br>
            <a:rPr lang="ru-RU" sz="800" b="1" kern="1200" baseline="0" dirty="0" smtClean="0"/>
          </a:br>
          <a:endParaRPr lang="ru-RU" sz="800" b="1" kern="1200" baseline="0" dirty="0"/>
        </a:p>
      </dsp:txBody>
      <dsp:txXfrm>
        <a:off x="0" y="99"/>
        <a:ext cx="8229599" cy="571380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7F1BBF4-6233-4B2F-A230-4467B67D7EF5}">
      <dsp:nvSpPr>
        <dsp:cNvPr id="0" name=""/>
        <dsp:cNvSpPr/>
      </dsp:nvSpPr>
      <dsp:spPr>
        <a:xfrm>
          <a:off x="0" y="14"/>
          <a:ext cx="8229599" cy="50003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200" b="1" kern="1200" baseline="0" dirty="0" smtClean="0"/>
            <a:t>Поточні ремонти</a:t>
          </a:r>
          <a:r>
            <a:rPr lang="ru-RU" sz="800" b="1" kern="1200" baseline="0" dirty="0" smtClean="0"/>
            <a:t/>
          </a:r>
          <a:br>
            <a:rPr lang="ru-RU" sz="800" b="1" kern="1200" baseline="0" dirty="0" smtClean="0"/>
          </a:br>
          <a:r>
            <a:rPr lang="ru-RU" sz="800" b="1" kern="1200" baseline="0" dirty="0" smtClean="0"/>
            <a:t/>
          </a:r>
          <a:br>
            <a:rPr lang="ru-RU" sz="800" b="1" kern="1200" baseline="0" dirty="0" smtClean="0"/>
          </a:br>
          <a:endParaRPr lang="ru-RU" sz="800" b="1" kern="1200" baseline="0" dirty="0"/>
        </a:p>
      </dsp:txBody>
      <dsp:txXfrm>
        <a:off x="0" y="14"/>
        <a:ext cx="8229599" cy="500037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BF87C55-86DC-42EA-8036-91BB0ED0077A}">
      <dsp:nvSpPr>
        <dsp:cNvPr id="0" name=""/>
        <dsp:cNvSpPr/>
      </dsp:nvSpPr>
      <dsp:spPr>
        <a:xfrm>
          <a:off x="0" y="280"/>
          <a:ext cx="8229599" cy="51059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b="1" kern="1200" baseline="0" dirty="0" smtClean="0"/>
            <a:t>Кращі медичні кабінети</a:t>
          </a:r>
          <a:endParaRPr lang="ru-RU" sz="2800" b="1" kern="1200" baseline="0" dirty="0"/>
        </a:p>
      </dsp:txBody>
      <dsp:txXfrm>
        <a:off x="0" y="280"/>
        <a:ext cx="8229599" cy="510595"/>
      </dsp:txXfrm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D975B96-8E56-448E-96FA-2AB5716629F2}">
      <dsp:nvSpPr>
        <dsp:cNvPr id="0" name=""/>
        <dsp:cNvSpPr/>
      </dsp:nvSpPr>
      <dsp:spPr>
        <a:xfrm>
          <a:off x="0" y="0"/>
          <a:ext cx="8229599" cy="42860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600" b="1" kern="1200" baseline="0" dirty="0" smtClean="0"/>
            <a:t>              </a:t>
          </a:r>
          <a:r>
            <a:rPr lang="uk-UA" sz="2400" b="1" kern="1200" baseline="0" dirty="0" smtClean="0"/>
            <a:t>Проблеми у дошкільній освіті:</a:t>
          </a:r>
          <a:endParaRPr lang="ru-RU" sz="2400" b="1" kern="1200" baseline="0" dirty="0"/>
        </a:p>
      </dsp:txBody>
      <dsp:txXfrm>
        <a:off x="0" y="0"/>
        <a:ext cx="8229599" cy="42860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C8D6B0-2076-4D2D-9396-71FC1A522A30}" type="datetimeFigureOut">
              <a:rPr lang="ru-RU" smtClean="0"/>
              <a:pPr/>
              <a:t>05.09.2011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2D83C3-328A-469D-AAA8-166DF1F12335}" type="slidenum">
              <a:rPr lang="ru-RU" smtClean="0"/>
              <a:pPr/>
              <a:t>‹№›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58371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endParaRPr lang="uk-UA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6041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endParaRPr lang="uk-UA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05.09.2011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05.09.2011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05.09.2011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05.09.2011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05.09.2011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05.09.2011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05.09.2011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05.09.2011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05.09.2011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05.09.2011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05.09.2011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05.09.2011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diagramLayout" Target="../diagrams/layout5.xml"/><Relationship Id="rId7" Type="http://schemas.openxmlformats.org/officeDocument/2006/relationships/image" Target="../media/image30.jpe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10" Type="http://schemas.openxmlformats.org/officeDocument/2006/relationships/image" Target="../media/image33.jpeg"/><Relationship Id="rId4" Type="http://schemas.openxmlformats.org/officeDocument/2006/relationships/diagramQuickStyle" Target="../diagrams/quickStyle5.xml"/><Relationship Id="rId9" Type="http://schemas.openxmlformats.org/officeDocument/2006/relationships/image" Target="../media/image3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diagramLayout" Target="../diagrams/layout6.xml"/><Relationship Id="rId7" Type="http://schemas.openxmlformats.org/officeDocument/2006/relationships/image" Target="../media/image36.jpeg"/><Relationship Id="rId12" Type="http://schemas.openxmlformats.org/officeDocument/2006/relationships/image" Target="../media/image41.jpe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11" Type="http://schemas.openxmlformats.org/officeDocument/2006/relationships/image" Target="../media/image40.jpeg"/><Relationship Id="rId5" Type="http://schemas.openxmlformats.org/officeDocument/2006/relationships/diagramColors" Target="../diagrams/colors6.xml"/><Relationship Id="rId10" Type="http://schemas.openxmlformats.org/officeDocument/2006/relationships/image" Target="../media/image39.jpeg"/><Relationship Id="rId4" Type="http://schemas.openxmlformats.org/officeDocument/2006/relationships/diagramQuickStyle" Target="../diagrams/quickStyle6.xml"/><Relationship Id="rId9" Type="http://schemas.openxmlformats.org/officeDocument/2006/relationships/image" Target="../media/image38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4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7" Type="http://schemas.openxmlformats.org/officeDocument/2006/relationships/image" Target="../media/image56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7" Type="http://schemas.openxmlformats.org/officeDocument/2006/relationships/image" Target="../media/image66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jpeg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0.jpeg"/><Relationship Id="rId4" Type="http://schemas.openxmlformats.org/officeDocument/2006/relationships/image" Target="../media/image69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7" Type="http://schemas.openxmlformats.org/officeDocument/2006/relationships/image" Target="../media/image76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jpeg"/><Relationship Id="rId5" Type="http://schemas.openxmlformats.org/officeDocument/2006/relationships/image" Target="../media/image74.jpeg"/><Relationship Id="rId4" Type="http://schemas.openxmlformats.org/officeDocument/2006/relationships/image" Target="../media/image73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7" Type="http://schemas.openxmlformats.org/officeDocument/2006/relationships/image" Target="../media/image82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jpeg"/><Relationship Id="rId5" Type="http://schemas.openxmlformats.org/officeDocument/2006/relationships/image" Target="../media/image80.jpeg"/><Relationship Id="rId4" Type="http://schemas.openxmlformats.org/officeDocument/2006/relationships/image" Target="../media/image79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diagramLayout" Target="../diagrams/layout2.xml"/><Relationship Id="rId7" Type="http://schemas.openxmlformats.org/officeDocument/2006/relationships/image" Target="../media/image18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10" Type="http://schemas.openxmlformats.org/officeDocument/2006/relationships/image" Target="../media/image21.jpeg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diagramLayout" Target="../diagrams/layout3.xml"/><Relationship Id="rId7" Type="http://schemas.openxmlformats.org/officeDocument/2006/relationships/image" Target="../media/image22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10" Type="http://schemas.openxmlformats.org/officeDocument/2006/relationships/image" Target="../media/image25.jpeg"/><Relationship Id="rId4" Type="http://schemas.openxmlformats.org/officeDocument/2006/relationships/diagramQuickStyle" Target="../diagrams/quickStyle3.xml"/><Relationship Id="rId9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diagramLayout" Target="../diagrams/layout4.xml"/><Relationship Id="rId7" Type="http://schemas.openxmlformats.org/officeDocument/2006/relationships/image" Target="../media/image26.jpe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10" Type="http://schemas.openxmlformats.org/officeDocument/2006/relationships/image" Target="../media/image29.jpeg"/><Relationship Id="rId4" Type="http://schemas.openxmlformats.org/officeDocument/2006/relationships/diagramQuickStyle" Target="../diagrams/quickStyle4.xml"/><Relationship Id="rId9" Type="http://schemas.openxmlformats.org/officeDocument/2006/relationships/image" Target="../media/image2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Program Files\Microsoft Office\MEDIA\CAGCAT10\j0301252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43570" y="4107582"/>
            <a:ext cx="3214710" cy="2750418"/>
          </a:xfrm>
          <a:prstGeom prst="rect">
            <a:avLst/>
          </a:prstGeom>
          <a:noFill/>
        </p:spPr>
      </p:pic>
      <p:sp>
        <p:nvSpPr>
          <p:cNvPr id="7" name="Прямокутник 6"/>
          <p:cNvSpPr/>
          <p:nvPr/>
        </p:nvSpPr>
        <p:spPr>
          <a:xfrm>
            <a:off x="428564" y="1142984"/>
            <a:ext cx="8715436" cy="304698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uk-UA" sz="4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         Про </a:t>
            </a:r>
            <a:r>
              <a:rPr lang="uk-UA" sz="4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стан підготовки закладів </a:t>
            </a:r>
            <a:r>
              <a:rPr lang="uk-UA" sz="4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освіти</a:t>
            </a:r>
          </a:p>
          <a:p>
            <a:pPr algn="ctr"/>
            <a:r>
              <a:rPr lang="uk-UA" sz="4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uk-UA" sz="4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та шкільних їдалень до нового навчального року</a:t>
            </a:r>
            <a:endParaRPr lang="uk-UA" sz="4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8" name="Picture 5" descr="ВІДДІЛ ОСВІТИ ДУБРОВИЦЬКОЇ РАЙДЕРЖАДМІНІСТРАЦІЇ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2786050" cy="250030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428596" y="214290"/>
          <a:ext cx="8229600" cy="5000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Содержимое 4" descr="IMG_0219.JPG"/>
          <p:cNvPicPr>
            <a:picLocks noGrp="1" noChangeAspect="1"/>
          </p:cNvPicPr>
          <p:nvPr>
            <p:ph idx="1"/>
          </p:nvPr>
        </p:nvPicPr>
        <p:blipFill>
          <a:blip r:embed="rId7" cstate="print"/>
          <a:stretch>
            <a:fillRect/>
          </a:stretch>
        </p:blipFill>
        <p:spPr>
          <a:xfrm>
            <a:off x="214282" y="1428736"/>
            <a:ext cx="3357586" cy="21431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428596" y="785794"/>
            <a:ext cx="26861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>
                <a:solidFill>
                  <a:schemeClr val="bg1"/>
                </a:solidFill>
              </a:rPr>
              <a:t>Зроблено новий гардероб</a:t>
            </a:r>
          </a:p>
          <a:p>
            <a:r>
              <a:rPr lang="uk-UA" dirty="0" smtClean="0">
                <a:solidFill>
                  <a:schemeClr val="bg1"/>
                </a:solidFill>
              </a:rPr>
              <a:t>в </a:t>
            </a:r>
            <a:r>
              <a:rPr lang="uk-UA" dirty="0" err="1" smtClean="0">
                <a:solidFill>
                  <a:schemeClr val="bg1"/>
                </a:solidFill>
              </a:rPr>
              <a:t>Орв</a:t>
            </a:r>
            <a:r>
              <a:rPr lang="ru-RU" dirty="0" smtClean="0">
                <a:solidFill>
                  <a:schemeClr val="bg1"/>
                </a:solidFill>
              </a:rPr>
              <a:t>’</a:t>
            </a:r>
            <a:r>
              <a:rPr lang="uk-UA" dirty="0" err="1" smtClean="0">
                <a:solidFill>
                  <a:schemeClr val="bg1"/>
                </a:solidFill>
              </a:rPr>
              <a:t>яницькій</a:t>
            </a:r>
            <a:r>
              <a:rPr lang="uk-UA" dirty="0" smtClean="0">
                <a:solidFill>
                  <a:schemeClr val="bg1"/>
                </a:solidFill>
              </a:rPr>
              <a:t> ЗОШ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7" name="Рисунок 6" descr="IMG_0352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500562" y="1428735"/>
            <a:ext cx="3286148" cy="22145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4500562" y="785794"/>
            <a:ext cx="37704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err="1" smtClean="0">
                <a:solidFill>
                  <a:schemeClr val="bg1"/>
                </a:solidFill>
              </a:rPr>
              <a:t>Облаштована</a:t>
            </a:r>
            <a:r>
              <a:rPr lang="uk-UA" dirty="0" smtClean="0">
                <a:solidFill>
                  <a:schemeClr val="bg1"/>
                </a:solidFill>
              </a:rPr>
              <a:t> стеля у центральному </a:t>
            </a:r>
          </a:p>
          <a:p>
            <a:r>
              <a:rPr lang="uk-UA" dirty="0" smtClean="0">
                <a:solidFill>
                  <a:schemeClr val="bg1"/>
                </a:solidFill>
              </a:rPr>
              <a:t>коридорі </a:t>
            </a:r>
            <a:r>
              <a:rPr lang="uk-UA" dirty="0" err="1" smtClean="0">
                <a:solidFill>
                  <a:schemeClr val="bg1"/>
                </a:solidFill>
              </a:rPr>
              <a:t>Миляцької</a:t>
            </a:r>
            <a:r>
              <a:rPr lang="uk-UA" dirty="0" smtClean="0">
                <a:solidFill>
                  <a:schemeClr val="bg1"/>
                </a:solidFill>
              </a:rPr>
              <a:t> ЗОШ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9" name="Рисунок 8" descr="IMG_0161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14282" y="4572008"/>
            <a:ext cx="3357586" cy="21431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Box 9"/>
          <p:cNvSpPr txBox="1"/>
          <p:nvPr/>
        </p:nvSpPr>
        <p:spPr>
          <a:xfrm>
            <a:off x="214282" y="3857628"/>
            <a:ext cx="33168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>
                <a:solidFill>
                  <a:schemeClr val="bg1"/>
                </a:solidFill>
              </a:rPr>
              <a:t>Реконструкція актової</a:t>
            </a:r>
          </a:p>
          <a:p>
            <a:r>
              <a:rPr lang="uk-UA" dirty="0" smtClean="0">
                <a:solidFill>
                  <a:schemeClr val="bg1"/>
                </a:solidFill>
              </a:rPr>
              <a:t>        зали </a:t>
            </a:r>
            <a:r>
              <a:rPr lang="uk-UA" dirty="0" err="1" smtClean="0">
                <a:solidFill>
                  <a:schemeClr val="bg1"/>
                </a:solidFill>
              </a:rPr>
              <a:t>Перебродівської</a:t>
            </a:r>
            <a:r>
              <a:rPr lang="uk-UA" dirty="0" smtClean="0">
                <a:solidFill>
                  <a:schemeClr val="bg1"/>
                </a:solidFill>
              </a:rPr>
              <a:t> ЗОШ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1" name="Рисунок 10" descr="IMG_0079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4500561" y="4500570"/>
            <a:ext cx="3357587" cy="22145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TextBox 11"/>
          <p:cNvSpPr txBox="1"/>
          <p:nvPr/>
        </p:nvSpPr>
        <p:spPr>
          <a:xfrm>
            <a:off x="4572000" y="3786190"/>
            <a:ext cx="31175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>
                <a:solidFill>
                  <a:schemeClr val="bg1"/>
                </a:solidFill>
              </a:rPr>
              <a:t>Зроблено дерев’яні панелі</a:t>
            </a:r>
          </a:p>
          <a:p>
            <a:r>
              <a:rPr lang="uk-UA" dirty="0" smtClean="0">
                <a:solidFill>
                  <a:schemeClr val="bg1"/>
                </a:solidFill>
              </a:rPr>
              <a:t>                         </a:t>
            </a:r>
            <a:r>
              <a:rPr lang="uk-UA" dirty="0" err="1" smtClean="0">
                <a:solidFill>
                  <a:schemeClr val="bg1"/>
                </a:solidFill>
              </a:rPr>
              <a:t>Селецька</a:t>
            </a:r>
            <a:r>
              <a:rPr lang="uk-UA" dirty="0" smtClean="0">
                <a:solidFill>
                  <a:schemeClr val="bg1"/>
                </a:solidFill>
              </a:rPr>
              <a:t> ЗОШ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IMG_025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5720" y="1071546"/>
            <a:ext cx="4381530" cy="32861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285720" y="357166"/>
            <a:ext cx="82867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dirty="0" smtClean="0">
                <a:solidFill>
                  <a:schemeClr val="bg1"/>
                </a:solidFill>
              </a:rPr>
              <a:t>Проводиться капітальний ремонт актового залу НВК</a:t>
            </a:r>
            <a:endParaRPr lang="ru-RU" sz="2800" dirty="0">
              <a:solidFill>
                <a:schemeClr val="bg1"/>
              </a:solidFill>
            </a:endParaRPr>
          </a:p>
        </p:txBody>
      </p:sp>
      <p:pic>
        <p:nvPicPr>
          <p:cNvPr id="7" name="Рисунок 6" descr="IMG_025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86182" y="2786058"/>
            <a:ext cx="4929190" cy="36968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2400" dirty="0" smtClean="0"/>
              <a:t>Хочеться подякувати керівникам шкіл, які  залучили найбільше спонсорських коштів для проведення ремонтних робіт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err="1" smtClean="0">
                <a:solidFill>
                  <a:schemeClr val="bg1"/>
                </a:solidFill>
              </a:rPr>
              <a:t>Селецька</a:t>
            </a:r>
            <a:r>
              <a:rPr lang="uk-UA" dirty="0" smtClean="0">
                <a:solidFill>
                  <a:schemeClr val="bg1"/>
                </a:solidFill>
              </a:rPr>
              <a:t> ЗОШ І-ІІІ ступенів  </a:t>
            </a:r>
          </a:p>
          <a:p>
            <a:r>
              <a:rPr lang="uk-UA" dirty="0" err="1" smtClean="0">
                <a:solidFill>
                  <a:schemeClr val="bg1"/>
                </a:solidFill>
              </a:rPr>
              <a:t>Дубровицький</a:t>
            </a:r>
            <a:r>
              <a:rPr lang="uk-UA" dirty="0" smtClean="0">
                <a:solidFill>
                  <a:schemeClr val="bg1"/>
                </a:solidFill>
              </a:rPr>
              <a:t> НВК </a:t>
            </a:r>
            <a:r>
              <a:rPr lang="uk-UA" dirty="0" err="1" smtClean="0">
                <a:solidFill>
                  <a:schemeClr val="bg1"/>
                </a:solidFill>
              </a:rPr>
              <a:t>“Ліцей</a:t>
            </a:r>
            <a:r>
              <a:rPr lang="uk-UA" dirty="0" smtClean="0">
                <a:solidFill>
                  <a:schemeClr val="bg1"/>
                </a:solidFill>
              </a:rPr>
              <a:t> школа І-ІІ </a:t>
            </a:r>
            <a:r>
              <a:rPr lang="uk-UA" dirty="0" err="1" smtClean="0">
                <a:solidFill>
                  <a:schemeClr val="bg1"/>
                </a:solidFill>
              </a:rPr>
              <a:t>ступенів”</a:t>
            </a:r>
            <a:endParaRPr lang="uk-UA" dirty="0" smtClean="0">
              <a:solidFill>
                <a:schemeClr val="bg1"/>
              </a:solidFill>
            </a:endParaRPr>
          </a:p>
          <a:p>
            <a:r>
              <a:rPr lang="uk-UA" dirty="0" smtClean="0">
                <a:solidFill>
                  <a:schemeClr val="bg1"/>
                </a:solidFill>
              </a:rPr>
              <a:t> </a:t>
            </a:r>
            <a:r>
              <a:rPr lang="uk-UA" dirty="0" err="1" smtClean="0">
                <a:solidFill>
                  <a:schemeClr val="bg1"/>
                </a:solidFill>
              </a:rPr>
              <a:t>Сварицевицька</a:t>
            </a:r>
            <a:r>
              <a:rPr lang="uk-UA" dirty="0" smtClean="0">
                <a:solidFill>
                  <a:schemeClr val="bg1"/>
                </a:solidFill>
              </a:rPr>
              <a:t> ЗОШ І-ІІІ ступенів </a:t>
            </a:r>
          </a:p>
          <a:p>
            <a:r>
              <a:rPr lang="uk-UA" dirty="0" err="1" smtClean="0">
                <a:solidFill>
                  <a:schemeClr val="bg1"/>
                </a:solidFill>
              </a:rPr>
              <a:t>Дубровицька</a:t>
            </a:r>
            <a:r>
              <a:rPr lang="uk-UA" dirty="0" smtClean="0">
                <a:solidFill>
                  <a:schemeClr val="bg1"/>
                </a:solidFill>
              </a:rPr>
              <a:t> №2 ЗОШ І-ІІІ ступенів </a:t>
            </a:r>
          </a:p>
          <a:p>
            <a:r>
              <a:rPr lang="uk-UA" dirty="0" err="1" smtClean="0">
                <a:solidFill>
                  <a:schemeClr val="bg1"/>
                </a:solidFill>
              </a:rPr>
              <a:t>Мочулищенська</a:t>
            </a:r>
            <a:r>
              <a:rPr lang="uk-UA" dirty="0" smtClean="0">
                <a:solidFill>
                  <a:schemeClr val="bg1"/>
                </a:solidFill>
              </a:rPr>
              <a:t> ЗОШ І-ІІІ ступенів </a:t>
            </a:r>
          </a:p>
          <a:p>
            <a:r>
              <a:rPr lang="uk-UA" dirty="0" err="1" smtClean="0">
                <a:solidFill>
                  <a:schemeClr val="bg1"/>
                </a:solidFill>
              </a:rPr>
              <a:t>Миляцька</a:t>
            </a:r>
            <a:r>
              <a:rPr lang="uk-UA" dirty="0" smtClean="0">
                <a:solidFill>
                  <a:schemeClr val="bg1"/>
                </a:solidFill>
              </a:rPr>
              <a:t> ЗОШ І-ІІІ ступенів </a:t>
            </a:r>
          </a:p>
          <a:p>
            <a:r>
              <a:rPr lang="uk-UA" dirty="0" err="1" smtClean="0">
                <a:solidFill>
                  <a:schemeClr val="bg1"/>
                </a:solidFill>
              </a:rPr>
              <a:t>Бережківська</a:t>
            </a:r>
            <a:r>
              <a:rPr lang="uk-UA" dirty="0" smtClean="0">
                <a:solidFill>
                  <a:schemeClr val="bg1"/>
                </a:solidFill>
              </a:rPr>
              <a:t> ЗОШ І-ІІІ ступенів </a:t>
            </a:r>
          </a:p>
          <a:p>
            <a:r>
              <a:rPr lang="uk-UA" dirty="0" err="1" smtClean="0">
                <a:solidFill>
                  <a:schemeClr val="bg1"/>
                </a:solidFill>
              </a:rPr>
              <a:t>Жаденська</a:t>
            </a:r>
            <a:r>
              <a:rPr lang="uk-UA" dirty="0" smtClean="0">
                <a:solidFill>
                  <a:schemeClr val="bg1"/>
                </a:solidFill>
              </a:rPr>
              <a:t> школи ЗОШ І-ІІ ступенів 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457200" y="274638"/>
          <a:ext cx="8229600" cy="5111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Содержимое 4" descr="IMG_0420.JPG"/>
          <p:cNvPicPr>
            <a:picLocks noGrp="1" noChangeAspect="1"/>
          </p:cNvPicPr>
          <p:nvPr>
            <p:ph idx="1"/>
          </p:nvPr>
        </p:nvPicPr>
        <p:blipFill>
          <a:blip r:embed="rId7" cstate="print"/>
          <a:stretch>
            <a:fillRect/>
          </a:stretch>
        </p:blipFill>
        <p:spPr>
          <a:xfrm>
            <a:off x="214282" y="1285860"/>
            <a:ext cx="2714644" cy="20359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428596" y="928670"/>
            <a:ext cx="21431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err="1" smtClean="0">
                <a:solidFill>
                  <a:schemeClr val="bg1"/>
                </a:solidFill>
              </a:rPr>
              <a:t>Залузька</a:t>
            </a:r>
            <a:r>
              <a:rPr lang="uk-UA" dirty="0" smtClean="0">
                <a:solidFill>
                  <a:schemeClr val="bg1"/>
                </a:solidFill>
              </a:rPr>
              <a:t> ЗОШ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8" name="Рисунок 7" descr="IMG_0106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143240" y="1285860"/>
            <a:ext cx="2714644" cy="20359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3357554" y="928670"/>
            <a:ext cx="18517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err="1" smtClean="0">
                <a:solidFill>
                  <a:schemeClr val="bg1"/>
                </a:solidFill>
              </a:rPr>
              <a:t>Лютинська</a:t>
            </a:r>
            <a:r>
              <a:rPr lang="uk-UA" dirty="0" smtClean="0">
                <a:solidFill>
                  <a:schemeClr val="bg1"/>
                </a:solidFill>
              </a:rPr>
              <a:t> ЗОШ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0" name="Рисунок 9" descr="IMG_0172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072198" y="1285860"/>
            <a:ext cx="2714644" cy="20359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Box 10"/>
          <p:cNvSpPr txBox="1"/>
          <p:nvPr/>
        </p:nvSpPr>
        <p:spPr>
          <a:xfrm>
            <a:off x="6072198" y="857232"/>
            <a:ext cx="22939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err="1" smtClean="0">
                <a:solidFill>
                  <a:schemeClr val="bg1"/>
                </a:solidFill>
              </a:rPr>
              <a:t>Перебродівська</a:t>
            </a:r>
            <a:r>
              <a:rPr lang="uk-UA" dirty="0" smtClean="0">
                <a:solidFill>
                  <a:schemeClr val="bg1"/>
                </a:solidFill>
              </a:rPr>
              <a:t> ЗОШ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2" name="Рисунок 11" descr="IMG_0319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285720" y="4143380"/>
            <a:ext cx="2643205" cy="21145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Box 12"/>
          <p:cNvSpPr txBox="1"/>
          <p:nvPr/>
        </p:nvSpPr>
        <p:spPr>
          <a:xfrm>
            <a:off x="428596" y="3714752"/>
            <a:ext cx="16845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err="1" smtClean="0">
                <a:solidFill>
                  <a:schemeClr val="bg1"/>
                </a:solidFill>
              </a:rPr>
              <a:t>Удрицька</a:t>
            </a:r>
            <a:r>
              <a:rPr lang="uk-UA" dirty="0" smtClean="0">
                <a:solidFill>
                  <a:schemeClr val="bg1"/>
                </a:solidFill>
              </a:rPr>
              <a:t> ЗОШ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4" name="Рисунок 13" descr="IMG_0351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3143240" y="4143380"/>
            <a:ext cx="2786082" cy="21431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" name="TextBox 15"/>
          <p:cNvSpPr txBox="1"/>
          <p:nvPr/>
        </p:nvSpPr>
        <p:spPr>
          <a:xfrm>
            <a:off x="3143240" y="3786190"/>
            <a:ext cx="24400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err="1" smtClean="0">
                <a:solidFill>
                  <a:schemeClr val="bg1"/>
                </a:solidFill>
              </a:rPr>
              <a:t>Дубровицька</a:t>
            </a:r>
            <a:r>
              <a:rPr lang="uk-UA" dirty="0" smtClean="0">
                <a:solidFill>
                  <a:schemeClr val="bg1"/>
                </a:solidFill>
              </a:rPr>
              <a:t> ЗОШ №2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7" name="Рисунок 16" descr="IMG_0296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6143636" y="4143380"/>
            <a:ext cx="2762269" cy="21431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8" name="TextBox 17"/>
          <p:cNvSpPr txBox="1"/>
          <p:nvPr/>
        </p:nvSpPr>
        <p:spPr>
          <a:xfrm>
            <a:off x="6357950" y="3714752"/>
            <a:ext cx="18435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err="1" smtClean="0">
                <a:solidFill>
                  <a:schemeClr val="bg1"/>
                </a:solidFill>
              </a:rPr>
              <a:t>Смороцька</a:t>
            </a:r>
            <a:r>
              <a:rPr lang="uk-UA" dirty="0" smtClean="0">
                <a:solidFill>
                  <a:schemeClr val="bg1"/>
                </a:solidFill>
              </a:rPr>
              <a:t> ЗОШ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85720" y="428604"/>
          <a:ext cx="8643998" cy="62151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133350" y="268288"/>
            <a:ext cx="8863013" cy="1035050"/>
            <a:chOff x="84" y="169"/>
            <a:chExt cx="5583" cy="652"/>
          </a:xfrm>
        </p:grpSpPr>
        <p:pic>
          <p:nvPicPr>
            <p:cNvPr id="23558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4" y="169"/>
              <a:ext cx="5583" cy="65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23559" name="Text Box 3"/>
            <p:cNvSpPr txBox="1">
              <a:spLocks noChangeArrowheads="1"/>
            </p:cNvSpPr>
            <p:nvPr/>
          </p:nvSpPr>
          <p:spPr bwMode="auto">
            <a:xfrm>
              <a:off x="84" y="169"/>
              <a:ext cx="5583" cy="65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uk-UA"/>
            </a:p>
          </p:txBody>
        </p:sp>
      </p:grpSp>
      <p:grpSp>
        <p:nvGrpSpPr>
          <p:cNvPr id="3" name="Group 4"/>
          <p:cNvGrpSpPr>
            <a:grpSpLocks/>
          </p:cNvGrpSpPr>
          <p:nvPr/>
        </p:nvGrpSpPr>
        <p:grpSpPr bwMode="auto">
          <a:xfrm>
            <a:off x="304800" y="1554163"/>
            <a:ext cx="8685213" cy="4524375"/>
            <a:chOff x="192" y="979"/>
            <a:chExt cx="5471" cy="2850"/>
          </a:xfrm>
        </p:grpSpPr>
        <p:pic>
          <p:nvPicPr>
            <p:cNvPr id="23556" name="Picture 5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92" y="979"/>
              <a:ext cx="5471" cy="285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23557" name="Text Box 6"/>
            <p:cNvSpPr txBox="1">
              <a:spLocks noChangeArrowheads="1"/>
            </p:cNvSpPr>
            <p:nvPr/>
          </p:nvSpPr>
          <p:spPr bwMode="auto">
            <a:xfrm>
              <a:off x="192" y="979"/>
              <a:ext cx="5471" cy="285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uk-UA"/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3" y="-6350"/>
            <a:ext cx="9107487" cy="68707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25603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8936038" cy="66500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0" y="0"/>
            <a:ext cx="896223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40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Асигнування на дошкільну освіту</a:t>
            </a:r>
            <a:endParaRPr lang="uk-UA" sz="40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graphicFrame>
        <p:nvGraphicFramePr>
          <p:cNvPr id="3" name="Діаграма 2"/>
          <p:cNvGraphicFramePr/>
          <p:nvPr/>
        </p:nvGraphicFramePr>
        <p:xfrm>
          <a:off x="214282" y="857232"/>
          <a:ext cx="8572560" cy="57864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Поточні ремонти ДНЗ району</a:t>
            </a:r>
            <a:endParaRPr lang="ru-RU" dirty="0"/>
          </a:p>
        </p:txBody>
      </p:sp>
      <p:pic>
        <p:nvPicPr>
          <p:cNvPr id="4" name="Содержимое 3" descr="IMG_050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5720" y="1571612"/>
            <a:ext cx="3172878" cy="23796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714348" y="1071546"/>
            <a:ext cx="23115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>
                <a:solidFill>
                  <a:schemeClr val="bg1"/>
                </a:solidFill>
              </a:rPr>
              <a:t>Харчоблок у ДНЗ №1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6" name="Рисунок 5" descr="IMG_038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43372" y="1571612"/>
            <a:ext cx="3857652" cy="23574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4143372" y="928670"/>
            <a:ext cx="43013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>
                <a:solidFill>
                  <a:schemeClr val="bg1"/>
                </a:solidFill>
              </a:rPr>
              <a:t>Покрівля павільйонів на майданчиках</a:t>
            </a:r>
          </a:p>
          <a:p>
            <a:r>
              <a:rPr lang="uk-UA" dirty="0" smtClean="0">
                <a:solidFill>
                  <a:schemeClr val="bg1"/>
                </a:solidFill>
              </a:rPr>
              <a:t>                               </a:t>
            </a:r>
            <a:r>
              <a:rPr lang="uk-UA" dirty="0" err="1" smtClean="0">
                <a:solidFill>
                  <a:schemeClr val="bg1"/>
                </a:solidFill>
              </a:rPr>
              <a:t>Дубровицький</a:t>
            </a:r>
            <a:r>
              <a:rPr lang="uk-UA" dirty="0" smtClean="0">
                <a:solidFill>
                  <a:schemeClr val="bg1"/>
                </a:solidFill>
              </a:rPr>
              <a:t> ДНЗ №5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8" name="Рисунок 7" descr="IMG_044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5720" y="4429131"/>
            <a:ext cx="3214710" cy="24110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642910" y="4000504"/>
            <a:ext cx="23115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>
                <a:solidFill>
                  <a:schemeClr val="bg1"/>
                </a:solidFill>
              </a:rPr>
              <a:t>Харчоблок у ДНЗ №4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0" name="Рисунок 9" descr="IMG_035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929057" y="4357694"/>
            <a:ext cx="4071967" cy="25003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Box 10"/>
          <p:cNvSpPr txBox="1"/>
          <p:nvPr/>
        </p:nvSpPr>
        <p:spPr>
          <a:xfrm>
            <a:off x="4214810" y="4000504"/>
            <a:ext cx="2428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err="1" smtClean="0">
                <a:solidFill>
                  <a:schemeClr val="bg1"/>
                </a:solidFill>
              </a:rPr>
              <a:t>Миляцький</a:t>
            </a:r>
            <a:r>
              <a:rPr lang="uk-UA" dirty="0" smtClean="0">
                <a:solidFill>
                  <a:schemeClr val="bg1"/>
                </a:solidFill>
              </a:rPr>
              <a:t> ДНЗ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2800" dirty="0" smtClean="0"/>
              <a:t>Потребує вирішення питання забезпечення килимовим покриттям музична зала, групова кімната  </a:t>
            </a:r>
            <a:r>
              <a:rPr lang="uk-UA" sz="2800" dirty="0" err="1" smtClean="0"/>
              <a:t>Лютинського</a:t>
            </a:r>
            <a:r>
              <a:rPr lang="uk-UA" sz="2800" dirty="0" smtClean="0"/>
              <a:t> ДНЗ.</a:t>
            </a:r>
            <a:endParaRPr lang="uk-UA" sz="2800" dirty="0"/>
          </a:p>
        </p:txBody>
      </p:sp>
      <p:pic>
        <p:nvPicPr>
          <p:cNvPr id="4" name="Місце для вмісту 3" descr="IMG_011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85918" y="1864901"/>
            <a:ext cx="5925098" cy="44438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357158" y="142852"/>
          <a:ext cx="8229600" cy="7715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Рисунок 4" descr="IMG_0222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14282" y="1643050"/>
            <a:ext cx="3571868" cy="26789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IMG_0111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857752" y="1500174"/>
            <a:ext cx="3238523" cy="24288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IMG_0034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000232" y="4446966"/>
            <a:ext cx="3214710" cy="24110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357158" y="1071546"/>
            <a:ext cx="3714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err="1" smtClean="0">
                <a:solidFill>
                  <a:schemeClr val="bg1"/>
                </a:solidFill>
              </a:rPr>
              <a:t>Дубровицький</a:t>
            </a:r>
            <a:r>
              <a:rPr lang="uk-UA" dirty="0" smtClean="0">
                <a:solidFill>
                  <a:schemeClr val="bg1"/>
                </a:solidFill>
              </a:rPr>
              <a:t> НВК </a:t>
            </a:r>
            <a:r>
              <a:rPr lang="uk-UA" dirty="0" err="1" smtClean="0">
                <a:solidFill>
                  <a:schemeClr val="bg1"/>
                </a:solidFill>
              </a:rPr>
              <a:t>“Ліцей</a:t>
            </a:r>
            <a:endParaRPr lang="uk-UA" dirty="0" smtClean="0">
              <a:solidFill>
                <a:schemeClr val="bg1"/>
              </a:solidFill>
            </a:endParaRPr>
          </a:p>
          <a:p>
            <a:r>
              <a:rPr lang="uk-UA" dirty="0" smtClean="0">
                <a:solidFill>
                  <a:schemeClr val="bg1"/>
                </a:solidFill>
              </a:rPr>
              <a:t>школа І-ІІ </a:t>
            </a:r>
            <a:r>
              <a:rPr lang="uk-UA" dirty="0" err="1" smtClean="0">
                <a:solidFill>
                  <a:schemeClr val="bg1"/>
                </a:solidFill>
              </a:rPr>
              <a:t>ступенів”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929190" y="1071546"/>
            <a:ext cx="31904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err="1" smtClean="0">
                <a:solidFill>
                  <a:schemeClr val="bg1"/>
                </a:solidFill>
              </a:rPr>
              <a:t>Лютинська</a:t>
            </a:r>
            <a:r>
              <a:rPr lang="uk-UA" dirty="0" smtClean="0">
                <a:solidFill>
                  <a:schemeClr val="bg1"/>
                </a:solidFill>
              </a:rPr>
              <a:t> ЗОШ І-ІІІ ступенів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286380" y="4857760"/>
            <a:ext cx="32861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err="1" smtClean="0">
                <a:solidFill>
                  <a:schemeClr val="bg1"/>
                </a:solidFill>
              </a:rPr>
              <a:t>Лісівська</a:t>
            </a:r>
            <a:r>
              <a:rPr lang="uk-UA" dirty="0" smtClean="0">
                <a:solidFill>
                  <a:schemeClr val="bg1"/>
                </a:solidFill>
              </a:rPr>
              <a:t> ЗОШ І-ІІІ ступенів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Autofit/>
          </a:bodyPr>
          <a:lstStyle/>
          <a:p>
            <a:r>
              <a:rPr lang="uk-UA" sz="2800" dirty="0" smtClean="0"/>
              <a:t>Ігрові та спортивні майданчики ДНЗ, які укомплектовані згідно вимог</a:t>
            </a:r>
            <a:endParaRPr lang="ru-RU" sz="2800" dirty="0"/>
          </a:p>
        </p:txBody>
      </p:sp>
      <p:pic>
        <p:nvPicPr>
          <p:cNvPr id="4" name="Содержимое 3" descr="IMG_008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2844" y="1571612"/>
            <a:ext cx="2887127" cy="21653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285720" y="1214422"/>
            <a:ext cx="17472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err="1" smtClean="0">
                <a:solidFill>
                  <a:schemeClr val="bg1"/>
                </a:solidFill>
              </a:rPr>
              <a:t>Селецький</a:t>
            </a:r>
            <a:r>
              <a:rPr lang="uk-UA" dirty="0" smtClean="0">
                <a:solidFill>
                  <a:schemeClr val="bg1"/>
                </a:solidFill>
              </a:rPr>
              <a:t> ДНЗ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6" name="Рисунок 5" descr="IMG_001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14677" y="1571612"/>
            <a:ext cx="2952771" cy="22145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3428992" y="1214422"/>
            <a:ext cx="17251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err="1" smtClean="0">
                <a:solidFill>
                  <a:schemeClr val="bg1"/>
                </a:solidFill>
              </a:rPr>
              <a:t>Озерський</a:t>
            </a:r>
            <a:r>
              <a:rPr lang="uk-UA" dirty="0" smtClean="0">
                <a:solidFill>
                  <a:schemeClr val="bg1"/>
                </a:solidFill>
              </a:rPr>
              <a:t> ДНЗ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8" name="Рисунок 7" descr="IMG_000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286512" y="1571612"/>
            <a:ext cx="2857520" cy="21431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6500826" y="1214422"/>
            <a:ext cx="23126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err="1" smtClean="0">
                <a:solidFill>
                  <a:schemeClr val="bg1"/>
                </a:solidFill>
              </a:rPr>
              <a:t>Трипутнянський</a:t>
            </a:r>
            <a:r>
              <a:rPr lang="uk-UA" dirty="0" smtClean="0">
                <a:solidFill>
                  <a:schemeClr val="bg1"/>
                </a:solidFill>
              </a:rPr>
              <a:t> ДНЗ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0" name="Рисунок 9" descr="IMG_023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14282" y="4429132"/>
            <a:ext cx="2786082" cy="20895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Box 10"/>
          <p:cNvSpPr txBox="1"/>
          <p:nvPr/>
        </p:nvSpPr>
        <p:spPr>
          <a:xfrm>
            <a:off x="357158" y="4071942"/>
            <a:ext cx="2108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err="1" smtClean="0">
                <a:solidFill>
                  <a:schemeClr val="bg1"/>
                </a:solidFill>
              </a:rPr>
              <a:t>Орв</a:t>
            </a:r>
            <a:r>
              <a:rPr lang="uk-UA" dirty="0" smtClean="0">
                <a:solidFill>
                  <a:schemeClr val="bg1"/>
                </a:solidFill>
              </a:rPr>
              <a:t>"</a:t>
            </a:r>
            <a:r>
              <a:rPr lang="uk-UA" dirty="0" err="1" smtClean="0">
                <a:solidFill>
                  <a:schemeClr val="bg1"/>
                </a:solidFill>
              </a:rPr>
              <a:t>яницький</a:t>
            </a:r>
            <a:r>
              <a:rPr lang="uk-UA" dirty="0" smtClean="0">
                <a:solidFill>
                  <a:schemeClr val="bg1"/>
                </a:solidFill>
              </a:rPr>
              <a:t> ДНЗ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2" name="Рисунок 11" descr="IMG_0086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214678" y="4429132"/>
            <a:ext cx="2857520" cy="21431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Box 12"/>
          <p:cNvSpPr txBox="1"/>
          <p:nvPr/>
        </p:nvSpPr>
        <p:spPr>
          <a:xfrm>
            <a:off x="3214678" y="4000504"/>
            <a:ext cx="2421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err="1" smtClean="0">
                <a:solidFill>
                  <a:schemeClr val="bg1"/>
                </a:solidFill>
              </a:rPr>
              <a:t>Мочулищенський</a:t>
            </a:r>
            <a:r>
              <a:rPr lang="uk-UA" dirty="0" smtClean="0">
                <a:solidFill>
                  <a:schemeClr val="bg1"/>
                </a:solidFill>
              </a:rPr>
              <a:t> ДНЗ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4" name="Рисунок 13" descr="IMG_0356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286512" y="4429132"/>
            <a:ext cx="2857488" cy="21431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TextBox 14"/>
          <p:cNvSpPr txBox="1"/>
          <p:nvPr/>
        </p:nvSpPr>
        <p:spPr>
          <a:xfrm>
            <a:off x="6429388" y="3929066"/>
            <a:ext cx="18197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err="1" smtClean="0">
                <a:solidFill>
                  <a:schemeClr val="bg1"/>
                </a:solidFill>
              </a:rPr>
              <a:t>Миляцький</a:t>
            </a:r>
            <a:r>
              <a:rPr lang="uk-UA" dirty="0" smtClean="0">
                <a:solidFill>
                  <a:schemeClr val="bg1"/>
                </a:solidFill>
              </a:rPr>
              <a:t> ДНЗ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Встановлено нові ігрові споруди</a:t>
            </a:r>
            <a:endParaRPr lang="ru-RU" dirty="0"/>
          </a:p>
        </p:txBody>
      </p:sp>
      <p:pic>
        <p:nvPicPr>
          <p:cNvPr id="4" name="Содержимое 3" descr="IMG_017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42910" y="1285860"/>
            <a:ext cx="3238522" cy="24288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714348" y="857232"/>
            <a:ext cx="17652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>
                <a:solidFill>
                  <a:schemeClr val="bg1"/>
                </a:solidFill>
              </a:rPr>
              <a:t>Висоцький ДНЗ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6" name="Рисунок 5" descr="IMG_040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86380" y="1357298"/>
            <a:ext cx="3143272" cy="23574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5143504" y="1000108"/>
            <a:ext cx="16887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err="1" smtClean="0">
                <a:solidFill>
                  <a:schemeClr val="bg1"/>
                </a:solidFill>
              </a:rPr>
              <a:t>Залузький</a:t>
            </a:r>
            <a:r>
              <a:rPr lang="uk-UA" dirty="0" smtClean="0">
                <a:solidFill>
                  <a:schemeClr val="bg1"/>
                </a:solidFill>
              </a:rPr>
              <a:t> ДНЗ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8" name="Рисунок 7" descr="IMG_026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2910" y="4143380"/>
            <a:ext cx="3214710" cy="24110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571472" y="3786190"/>
            <a:ext cx="21453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err="1" smtClean="0">
                <a:solidFill>
                  <a:schemeClr val="bg1"/>
                </a:solidFill>
              </a:rPr>
              <a:t>Бережківський</a:t>
            </a:r>
            <a:r>
              <a:rPr lang="uk-UA" dirty="0" smtClean="0">
                <a:solidFill>
                  <a:schemeClr val="bg1"/>
                </a:solidFill>
              </a:rPr>
              <a:t> ДНЗ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1" name="Рисунок 10" descr="IMG_008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286380" y="4143380"/>
            <a:ext cx="3214710" cy="24110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TextBox 11"/>
          <p:cNvSpPr txBox="1"/>
          <p:nvPr/>
        </p:nvSpPr>
        <p:spPr>
          <a:xfrm>
            <a:off x="5143504" y="3786190"/>
            <a:ext cx="17472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err="1" smtClean="0">
                <a:solidFill>
                  <a:schemeClr val="bg1"/>
                </a:solidFill>
              </a:rPr>
              <a:t>Селецький</a:t>
            </a:r>
            <a:r>
              <a:rPr lang="uk-UA" dirty="0" smtClean="0">
                <a:solidFill>
                  <a:schemeClr val="bg1"/>
                </a:solidFill>
              </a:rPr>
              <a:t> ДНЗ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68280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Кращі музичні зали мають</a:t>
            </a:r>
            <a:endParaRPr lang="uk-UA" dirty="0"/>
          </a:p>
        </p:txBody>
      </p:sp>
      <p:pic>
        <p:nvPicPr>
          <p:cNvPr id="4" name="Місце для вмісту 3" descr="IMG_049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57158" y="1357298"/>
            <a:ext cx="2714644" cy="20359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428596" y="928670"/>
            <a:ext cx="25124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err="1" smtClean="0">
                <a:solidFill>
                  <a:schemeClr val="bg1"/>
                </a:solidFill>
              </a:rPr>
              <a:t>Дубровицький</a:t>
            </a:r>
            <a:r>
              <a:rPr lang="uk-UA" dirty="0" smtClean="0">
                <a:solidFill>
                  <a:schemeClr val="bg1"/>
                </a:solidFill>
              </a:rPr>
              <a:t> ДНЗ №1</a:t>
            </a:r>
            <a:endParaRPr lang="uk-UA" dirty="0">
              <a:solidFill>
                <a:schemeClr val="bg1"/>
              </a:solidFill>
            </a:endParaRPr>
          </a:p>
        </p:txBody>
      </p:sp>
      <p:pic>
        <p:nvPicPr>
          <p:cNvPr id="6" name="Рисунок 5" descr="IMG_042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14678" y="1357298"/>
            <a:ext cx="2714644" cy="20359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3286116" y="928670"/>
            <a:ext cx="25124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err="1" smtClean="0">
                <a:solidFill>
                  <a:schemeClr val="bg1"/>
                </a:solidFill>
              </a:rPr>
              <a:t>Дубровицький</a:t>
            </a:r>
            <a:r>
              <a:rPr lang="uk-UA" dirty="0" smtClean="0">
                <a:solidFill>
                  <a:schemeClr val="bg1"/>
                </a:solidFill>
              </a:rPr>
              <a:t> ДНЗ №4</a:t>
            </a:r>
            <a:endParaRPr lang="uk-UA" dirty="0">
              <a:solidFill>
                <a:schemeClr val="bg1"/>
              </a:solidFill>
            </a:endParaRPr>
          </a:p>
        </p:txBody>
      </p:sp>
      <p:pic>
        <p:nvPicPr>
          <p:cNvPr id="8" name="Рисунок 7" descr="IMG_036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72198" y="1285860"/>
            <a:ext cx="2786082" cy="20895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6215074" y="928670"/>
            <a:ext cx="25124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err="1" smtClean="0">
                <a:solidFill>
                  <a:schemeClr val="bg1"/>
                </a:solidFill>
              </a:rPr>
              <a:t>Дубровицький</a:t>
            </a:r>
            <a:r>
              <a:rPr lang="uk-UA" dirty="0" smtClean="0">
                <a:solidFill>
                  <a:schemeClr val="bg1"/>
                </a:solidFill>
              </a:rPr>
              <a:t> ДНЗ №5</a:t>
            </a:r>
            <a:endParaRPr lang="uk-UA" dirty="0">
              <a:solidFill>
                <a:schemeClr val="bg1"/>
              </a:solidFill>
            </a:endParaRPr>
          </a:p>
        </p:txBody>
      </p:sp>
      <p:pic>
        <p:nvPicPr>
          <p:cNvPr id="10" name="Рисунок 9" descr="IMG_021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14282" y="4429132"/>
            <a:ext cx="2857520" cy="21966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Box 10"/>
          <p:cNvSpPr txBox="1"/>
          <p:nvPr/>
        </p:nvSpPr>
        <p:spPr>
          <a:xfrm>
            <a:off x="285720" y="4000504"/>
            <a:ext cx="20838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err="1" smtClean="0">
                <a:solidFill>
                  <a:schemeClr val="bg1"/>
                </a:solidFill>
              </a:rPr>
              <a:t>Берестівський</a:t>
            </a:r>
            <a:r>
              <a:rPr lang="uk-UA" dirty="0" smtClean="0">
                <a:solidFill>
                  <a:schemeClr val="bg1"/>
                </a:solidFill>
              </a:rPr>
              <a:t> ДНЗ</a:t>
            </a:r>
            <a:endParaRPr lang="uk-UA" dirty="0">
              <a:solidFill>
                <a:schemeClr val="bg1"/>
              </a:solidFill>
            </a:endParaRPr>
          </a:p>
        </p:txBody>
      </p:sp>
      <p:pic>
        <p:nvPicPr>
          <p:cNvPr id="12" name="Рисунок 11" descr="IMG_036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286116" y="4429132"/>
            <a:ext cx="2714644" cy="21967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Box 12"/>
          <p:cNvSpPr txBox="1"/>
          <p:nvPr/>
        </p:nvSpPr>
        <p:spPr>
          <a:xfrm>
            <a:off x="3428992" y="4071942"/>
            <a:ext cx="18197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err="1" smtClean="0">
                <a:solidFill>
                  <a:schemeClr val="bg1"/>
                </a:solidFill>
              </a:rPr>
              <a:t>Миляцький</a:t>
            </a:r>
            <a:r>
              <a:rPr lang="uk-UA" dirty="0" smtClean="0">
                <a:solidFill>
                  <a:schemeClr val="bg1"/>
                </a:solidFill>
              </a:rPr>
              <a:t> ДНЗ</a:t>
            </a:r>
            <a:endParaRPr lang="uk-UA" dirty="0">
              <a:solidFill>
                <a:schemeClr val="bg1"/>
              </a:solidFill>
            </a:endParaRPr>
          </a:p>
        </p:txBody>
      </p:sp>
      <p:pic>
        <p:nvPicPr>
          <p:cNvPr id="15" name="Рисунок 14" descr="IMG_0184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143636" y="4429132"/>
            <a:ext cx="3000364" cy="22502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" name="TextBox 15"/>
          <p:cNvSpPr txBox="1"/>
          <p:nvPr/>
        </p:nvSpPr>
        <p:spPr>
          <a:xfrm>
            <a:off x="6215074" y="4071942"/>
            <a:ext cx="17652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>
                <a:solidFill>
                  <a:schemeClr val="bg1"/>
                </a:solidFill>
              </a:rPr>
              <a:t>Висоцький ДНЗ</a:t>
            </a:r>
            <a:endParaRPr lang="uk-UA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Autofit/>
          </a:bodyPr>
          <a:lstStyle/>
          <a:p>
            <a:r>
              <a:rPr lang="uk-UA" sz="2400" dirty="0" smtClean="0"/>
              <a:t>Окремі спортивні зали і спортивні куточки у групах </a:t>
            </a:r>
            <a:r>
              <a:rPr lang="uk-UA" sz="2400" dirty="0" err="1" smtClean="0"/>
              <a:t>облаштовано</a:t>
            </a:r>
            <a:endParaRPr lang="uk-UA" sz="2400" dirty="0"/>
          </a:p>
        </p:txBody>
      </p:sp>
      <p:pic>
        <p:nvPicPr>
          <p:cNvPr id="4" name="Місце для вмісту 3" descr="IMG_040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4282" y="1643050"/>
            <a:ext cx="2786082" cy="20895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142844" y="1000108"/>
            <a:ext cx="24932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>
                <a:solidFill>
                  <a:schemeClr val="bg1"/>
                </a:solidFill>
              </a:rPr>
              <a:t>Спортивний куточок </a:t>
            </a:r>
          </a:p>
          <a:p>
            <a:r>
              <a:rPr lang="uk-UA" sz="1600" dirty="0" smtClean="0">
                <a:solidFill>
                  <a:schemeClr val="bg1"/>
                </a:solidFill>
              </a:rPr>
              <a:t>              у </a:t>
            </a:r>
            <a:r>
              <a:rPr lang="uk-UA" sz="1600" dirty="0" err="1" smtClean="0">
                <a:solidFill>
                  <a:schemeClr val="bg1"/>
                </a:solidFill>
              </a:rPr>
              <a:t>Залузькому</a:t>
            </a:r>
            <a:r>
              <a:rPr lang="uk-UA" sz="1600" dirty="0" smtClean="0">
                <a:solidFill>
                  <a:schemeClr val="bg1"/>
                </a:solidFill>
              </a:rPr>
              <a:t> ДНЗ</a:t>
            </a:r>
            <a:endParaRPr lang="uk-UA" sz="1600" dirty="0">
              <a:solidFill>
                <a:schemeClr val="bg1"/>
              </a:solidFill>
            </a:endParaRPr>
          </a:p>
        </p:txBody>
      </p:sp>
      <p:pic>
        <p:nvPicPr>
          <p:cNvPr id="6" name="Рисунок 5" descr="IMG_026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143239" y="1643050"/>
            <a:ext cx="2762269" cy="20717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3214678" y="1214422"/>
            <a:ext cx="21453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err="1" smtClean="0">
                <a:solidFill>
                  <a:schemeClr val="bg1"/>
                </a:solidFill>
              </a:rPr>
              <a:t>Бережківський</a:t>
            </a:r>
            <a:r>
              <a:rPr lang="uk-UA" dirty="0" smtClean="0">
                <a:solidFill>
                  <a:schemeClr val="bg1"/>
                </a:solidFill>
              </a:rPr>
              <a:t> ДНЗ</a:t>
            </a:r>
            <a:endParaRPr lang="uk-UA" dirty="0">
              <a:solidFill>
                <a:schemeClr val="bg1"/>
              </a:solidFill>
            </a:endParaRPr>
          </a:p>
        </p:txBody>
      </p:sp>
      <p:pic>
        <p:nvPicPr>
          <p:cNvPr id="8" name="Рисунок 7" descr="IMG_024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72198" y="1643050"/>
            <a:ext cx="2786082" cy="20895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6000760" y="1214422"/>
            <a:ext cx="21291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err="1" smtClean="0">
                <a:solidFill>
                  <a:schemeClr val="bg1"/>
                </a:solidFill>
              </a:rPr>
              <a:t>Бережницький</a:t>
            </a:r>
            <a:r>
              <a:rPr lang="uk-UA" dirty="0" smtClean="0">
                <a:solidFill>
                  <a:schemeClr val="bg1"/>
                </a:solidFill>
              </a:rPr>
              <a:t> ДНЗ</a:t>
            </a:r>
            <a:endParaRPr lang="uk-UA" dirty="0">
              <a:solidFill>
                <a:schemeClr val="bg1"/>
              </a:solidFill>
            </a:endParaRPr>
          </a:p>
        </p:txBody>
      </p:sp>
      <p:pic>
        <p:nvPicPr>
          <p:cNvPr id="10" name="Рисунок 9" descr="IMG_006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071802" y="4500570"/>
            <a:ext cx="2667018" cy="2000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Box 10"/>
          <p:cNvSpPr txBox="1"/>
          <p:nvPr/>
        </p:nvSpPr>
        <p:spPr>
          <a:xfrm>
            <a:off x="3286116" y="4000504"/>
            <a:ext cx="2329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err="1" smtClean="0">
                <a:solidFill>
                  <a:schemeClr val="bg1"/>
                </a:solidFill>
              </a:rPr>
              <a:t>Сварицевицький</a:t>
            </a:r>
            <a:r>
              <a:rPr lang="uk-UA" dirty="0" smtClean="0">
                <a:solidFill>
                  <a:schemeClr val="bg1"/>
                </a:solidFill>
              </a:rPr>
              <a:t> ДНЗ</a:t>
            </a:r>
            <a:endParaRPr lang="uk-UA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9718"/>
          </a:xfrm>
        </p:spPr>
        <p:txBody>
          <a:bodyPr>
            <a:noAutofit/>
          </a:bodyPr>
          <a:lstStyle/>
          <a:p>
            <a:r>
              <a:rPr lang="uk-UA" sz="2800" dirty="0" smtClean="0"/>
              <a:t>Кращі спальні кімнати для дітей</a:t>
            </a:r>
            <a:endParaRPr lang="uk-UA" sz="2800" dirty="0"/>
          </a:p>
        </p:txBody>
      </p:sp>
      <p:pic>
        <p:nvPicPr>
          <p:cNvPr id="4" name="Місце для вмісту 3" descr="IMG_049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2844" y="1357298"/>
            <a:ext cx="2857520" cy="21431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214282" y="1000108"/>
            <a:ext cx="25124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err="1" smtClean="0">
                <a:solidFill>
                  <a:schemeClr val="bg1"/>
                </a:solidFill>
              </a:rPr>
              <a:t>Дубровицький</a:t>
            </a:r>
            <a:r>
              <a:rPr lang="uk-UA" dirty="0" smtClean="0">
                <a:solidFill>
                  <a:schemeClr val="bg1"/>
                </a:solidFill>
              </a:rPr>
              <a:t> ДНЗ №1</a:t>
            </a:r>
            <a:endParaRPr lang="uk-UA" dirty="0">
              <a:solidFill>
                <a:schemeClr val="bg1"/>
              </a:solidFill>
            </a:endParaRPr>
          </a:p>
        </p:txBody>
      </p:sp>
      <p:pic>
        <p:nvPicPr>
          <p:cNvPr id="7" name="Рисунок 6" descr="IMG_038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143240" y="1357298"/>
            <a:ext cx="2857520" cy="21431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3214678" y="1000108"/>
            <a:ext cx="25124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err="1" smtClean="0">
                <a:solidFill>
                  <a:schemeClr val="bg1"/>
                </a:solidFill>
              </a:rPr>
              <a:t>Дубровицький</a:t>
            </a:r>
            <a:r>
              <a:rPr lang="uk-UA" dirty="0" smtClean="0">
                <a:solidFill>
                  <a:schemeClr val="bg1"/>
                </a:solidFill>
              </a:rPr>
              <a:t> ДНЗ №5</a:t>
            </a:r>
            <a:endParaRPr lang="uk-UA" dirty="0">
              <a:solidFill>
                <a:schemeClr val="bg1"/>
              </a:solidFill>
            </a:endParaRPr>
          </a:p>
        </p:txBody>
      </p:sp>
      <p:pic>
        <p:nvPicPr>
          <p:cNvPr id="9" name="Рисунок 8" descr="IMG_018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43635" y="1357298"/>
            <a:ext cx="2857519" cy="21431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Box 9"/>
          <p:cNvSpPr txBox="1"/>
          <p:nvPr/>
        </p:nvSpPr>
        <p:spPr>
          <a:xfrm>
            <a:off x="6215074" y="1000108"/>
            <a:ext cx="20233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err="1" smtClean="0">
                <a:solidFill>
                  <a:schemeClr val="bg1"/>
                </a:solidFill>
              </a:rPr>
              <a:t>Велюньський</a:t>
            </a:r>
            <a:r>
              <a:rPr lang="uk-UA" dirty="0" smtClean="0">
                <a:solidFill>
                  <a:schemeClr val="bg1"/>
                </a:solidFill>
              </a:rPr>
              <a:t> ДНЗ</a:t>
            </a:r>
            <a:endParaRPr lang="uk-UA" dirty="0">
              <a:solidFill>
                <a:schemeClr val="bg1"/>
              </a:solidFill>
            </a:endParaRPr>
          </a:p>
        </p:txBody>
      </p:sp>
      <p:pic>
        <p:nvPicPr>
          <p:cNvPr id="11" name="Рисунок 10" descr="IMG_018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42844" y="4286256"/>
            <a:ext cx="2857520" cy="21431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TextBox 11"/>
          <p:cNvSpPr txBox="1"/>
          <p:nvPr/>
        </p:nvSpPr>
        <p:spPr>
          <a:xfrm>
            <a:off x="285720" y="3929066"/>
            <a:ext cx="17652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>
                <a:solidFill>
                  <a:schemeClr val="bg1"/>
                </a:solidFill>
              </a:rPr>
              <a:t>Висоцький ДНЗ</a:t>
            </a:r>
            <a:endParaRPr lang="uk-UA" dirty="0">
              <a:solidFill>
                <a:schemeClr val="bg1"/>
              </a:solidFill>
            </a:endParaRPr>
          </a:p>
        </p:txBody>
      </p:sp>
      <p:pic>
        <p:nvPicPr>
          <p:cNvPr id="13" name="Рисунок 12" descr="IMG_0090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071802" y="4286256"/>
            <a:ext cx="2928958" cy="21967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TextBox 13"/>
          <p:cNvSpPr txBox="1"/>
          <p:nvPr/>
        </p:nvSpPr>
        <p:spPr>
          <a:xfrm>
            <a:off x="3428992" y="3857628"/>
            <a:ext cx="2421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err="1" smtClean="0">
                <a:solidFill>
                  <a:schemeClr val="bg1"/>
                </a:solidFill>
              </a:rPr>
              <a:t>Мочулищенський</a:t>
            </a:r>
            <a:r>
              <a:rPr lang="uk-UA" dirty="0" smtClean="0">
                <a:solidFill>
                  <a:schemeClr val="bg1"/>
                </a:solidFill>
              </a:rPr>
              <a:t> ДНЗ</a:t>
            </a:r>
            <a:endParaRPr lang="uk-UA" dirty="0">
              <a:solidFill>
                <a:schemeClr val="bg1"/>
              </a:solidFill>
            </a:endParaRPr>
          </a:p>
        </p:txBody>
      </p:sp>
      <p:pic>
        <p:nvPicPr>
          <p:cNvPr id="15" name="Рисунок 14" descr="IMG_0242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191229" y="4286256"/>
            <a:ext cx="2952771" cy="22145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" name="TextBox 15"/>
          <p:cNvSpPr txBox="1"/>
          <p:nvPr/>
        </p:nvSpPr>
        <p:spPr>
          <a:xfrm>
            <a:off x="6572264" y="3929066"/>
            <a:ext cx="20906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err="1" smtClean="0">
                <a:solidFill>
                  <a:schemeClr val="bg1"/>
                </a:solidFill>
              </a:rPr>
              <a:t>Орв’яницький</a:t>
            </a:r>
            <a:r>
              <a:rPr lang="uk-UA" dirty="0" smtClean="0">
                <a:solidFill>
                  <a:schemeClr val="bg1"/>
                </a:solidFill>
              </a:rPr>
              <a:t> ДНЗ</a:t>
            </a:r>
            <a:endParaRPr lang="uk-UA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 Кращі ігрові кімнати</a:t>
            </a:r>
            <a:endParaRPr lang="uk-UA" dirty="0"/>
          </a:p>
        </p:txBody>
      </p:sp>
      <p:pic>
        <p:nvPicPr>
          <p:cNvPr id="4" name="Місце для вмісту 3" descr="IMG_049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643050"/>
            <a:ext cx="2714612" cy="20359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142844" y="1285860"/>
            <a:ext cx="25124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err="1" smtClean="0">
                <a:solidFill>
                  <a:schemeClr val="bg1"/>
                </a:solidFill>
              </a:rPr>
              <a:t>Дубровицький</a:t>
            </a:r>
            <a:r>
              <a:rPr lang="uk-UA" dirty="0" smtClean="0">
                <a:solidFill>
                  <a:schemeClr val="bg1"/>
                </a:solidFill>
              </a:rPr>
              <a:t> ДНЗ №1</a:t>
            </a:r>
            <a:endParaRPr lang="uk-UA" dirty="0">
              <a:solidFill>
                <a:schemeClr val="bg1"/>
              </a:solidFill>
            </a:endParaRPr>
          </a:p>
        </p:txBody>
      </p:sp>
      <p:pic>
        <p:nvPicPr>
          <p:cNvPr id="6" name="Рисунок 5" descr="IMG_043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28926" y="1571611"/>
            <a:ext cx="2857520" cy="21431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2857488" y="1214422"/>
            <a:ext cx="25124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err="1" smtClean="0">
                <a:solidFill>
                  <a:schemeClr val="bg1"/>
                </a:solidFill>
              </a:rPr>
              <a:t>Дубровицький</a:t>
            </a:r>
            <a:r>
              <a:rPr lang="uk-UA" dirty="0" smtClean="0">
                <a:solidFill>
                  <a:schemeClr val="bg1"/>
                </a:solidFill>
              </a:rPr>
              <a:t> ДНЗ №4</a:t>
            </a:r>
            <a:endParaRPr lang="uk-UA" dirty="0">
              <a:solidFill>
                <a:schemeClr val="bg1"/>
              </a:solidFill>
            </a:endParaRPr>
          </a:p>
        </p:txBody>
      </p:sp>
      <p:pic>
        <p:nvPicPr>
          <p:cNvPr id="8" name="Рисунок 7" descr="IMG_041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929322" y="1571611"/>
            <a:ext cx="2857520" cy="21431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5857884" y="1214422"/>
            <a:ext cx="16887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err="1" smtClean="0">
                <a:solidFill>
                  <a:schemeClr val="bg1"/>
                </a:solidFill>
              </a:rPr>
              <a:t>Залузький</a:t>
            </a:r>
            <a:r>
              <a:rPr lang="uk-UA" dirty="0" smtClean="0">
                <a:solidFill>
                  <a:schemeClr val="bg1"/>
                </a:solidFill>
              </a:rPr>
              <a:t> ДНЗ</a:t>
            </a:r>
            <a:endParaRPr lang="uk-UA" dirty="0">
              <a:solidFill>
                <a:schemeClr val="bg1"/>
              </a:solidFill>
            </a:endParaRPr>
          </a:p>
        </p:txBody>
      </p:sp>
      <p:pic>
        <p:nvPicPr>
          <p:cNvPr id="10" name="Рисунок 9" descr="IMG_035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-1" y="4572008"/>
            <a:ext cx="2667019" cy="2000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Box 10"/>
          <p:cNvSpPr txBox="1"/>
          <p:nvPr/>
        </p:nvSpPr>
        <p:spPr>
          <a:xfrm>
            <a:off x="285720" y="4214818"/>
            <a:ext cx="18197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err="1" smtClean="0">
                <a:solidFill>
                  <a:schemeClr val="bg1"/>
                </a:solidFill>
              </a:rPr>
              <a:t>Миляцький</a:t>
            </a:r>
            <a:r>
              <a:rPr lang="uk-UA" dirty="0" smtClean="0">
                <a:solidFill>
                  <a:schemeClr val="bg1"/>
                </a:solidFill>
              </a:rPr>
              <a:t> ДНЗ</a:t>
            </a:r>
            <a:endParaRPr lang="uk-UA" dirty="0">
              <a:solidFill>
                <a:schemeClr val="bg1"/>
              </a:solidFill>
            </a:endParaRPr>
          </a:p>
        </p:txBody>
      </p:sp>
      <p:pic>
        <p:nvPicPr>
          <p:cNvPr id="12" name="Рисунок 11" descr="IMG_0258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928926" y="4554148"/>
            <a:ext cx="2928958" cy="20895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Box 12"/>
          <p:cNvSpPr txBox="1"/>
          <p:nvPr/>
        </p:nvSpPr>
        <p:spPr>
          <a:xfrm>
            <a:off x="3071802" y="4143380"/>
            <a:ext cx="21453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err="1" smtClean="0">
                <a:solidFill>
                  <a:schemeClr val="bg1"/>
                </a:solidFill>
              </a:rPr>
              <a:t>Бережківський</a:t>
            </a:r>
            <a:r>
              <a:rPr lang="uk-UA" dirty="0" smtClean="0">
                <a:solidFill>
                  <a:schemeClr val="bg1"/>
                </a:solidFill>
              </a:rPr>
              <a:t> ДНЗ</a:t>
            </a:r>
            <a:endParaRPr lang="uk-UA" dirty="0">
              <a:solidFill>
                <a:schemeClr val="bg1"/>
              </a:solidFill>
            </a:endParaRPr>
          </a:p>
        </p:txBody>
      </p:sp>
      <p:pic>
        <p:nvPicPr>
          <p:cNvPr id="14" name="Рисунок 13" descr="IMG_0022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929322" y="4572008"/>
            <a:ext cx="2786082" cy="20895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TextBox 14"/>
          <p:cNvSpPr txBox="1"/>
          <p:nvPr/>
        </p:nvSpPr>
        <p:spPr>
          <a:xfrm>
            <a:off x="6072198" y="4143380"/>
            <a:ext cx="17251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err="1" smtClean="0">
                <a:solidFill>
                  <a:schemeClr val="bg1"/>
                </a:solidFill>
              </a:rPr>
              <a:t>Озерський</a:t>
            </a:r>
            <a:r>
              <a:rPr lang="uk-UA" dirty="0" smtClean="0">
                <a:solidFill>
                  <a:schemeClr val="bg1"/>
                </a:solidFill>
              </a:rPr>
              <a:t> ДНЗ</a:t>
            </a:r>
            <a:endParaRPr lang="uk-UA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214290"/>
            <a:ext cx="8858280" cy="6357982"/>
          </a:xfrm>
        </p:spPr>
        <p:txBody>
          <a:bodyPr>
            <a:normAutofit/>
          </a:bodyPr>
          <a:lstStyle/>
          <a:p>
            <a:r>
              <a:rPr lang="uk-UA" sz="24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На розвиток дошкільної освіти використано до 1 </a:t>
            </a:r>
            <a:r>
              <a:rPr lang="uk-UA" sz="24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млн.грн</a:t>
            </a:r>
            <a:r>
              <a:rPr lang="uk-UA" sz="24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.</a:t>
            </a:r>
          </a:p>
          <a:p>
            <a:r>
              <a:rPr lang="uk-UA" sz="24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Спонсорських, батьківських та коштів працівників – до 60 тис. грн. </a:t>
            </a:r>
          </a:p>
          <a:p>
            <a:pPr>
              <a:buNone/>
            </a:pPr>
            <a:r>
              <a:rPr lang="uk-UA" sz="2400" dirty="0" smtClean="0">
                <a:solidFill>
                  <a:srgbClr val="FFC000"/>
                </a:solidFill>
              </a:rPr>
              <a:t>     </a:t>
            </a:r>
          </a:p>
          <a:p>
            <a:pPr>
              <a:buNone/>
            </a:pPr>
            <a:r>
              <a:rPr lang="uk-UA" sz="2400" dirty="0" smtClean="0">
                <a:solidFill>
                  <a:srgbClr val="FFC000"/>
                </a:solidFill>
              </a:rPr>
              <a:t>      По окремих дошкільних закладах спонсорами виступили: </a:t>
            </a:r>
          </a:p>
          <a:p>
            <a:pPr>
              <a:buNone/>
            </a:pPr>
            <a:endParaRPr lang="uk-UA" sz="2400" dirty="0" smtClean="0">
              <a:solidFill>
                <a:srgbClr val="FFC000"/>
              </a:solidFill>
            </a:endParaRPr>
          </a:p>
          <a:p>
            <a:r>
              <a:rPr lang="uk-UA" sz="24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Фірма "Ритм" ( дир.. С.Юрко), </a:t>
            </a:r>
          </a:p>
          <a:p>
            <a:r>
              <a:rPr lang="uk-UA" sz="24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Дубровицький</a:t>
            </a:r>
            <a:r>
              <a:rPr lang="uk-UA" sz="24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ДЛГ (дир. А.</a:t>
            </a:r>
            <a:r>
              <a:rPr lang="uk-UA" sz="24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Боровець</a:t>
            </a:r>
            <a:r>
              <a:rPr lang="uk-UA" sz="24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) </a:t>
            </a:r>
          </a:p>
          <a:p>
            <a:r>
              <a:rPr lang="uk-UA" sz="24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Висоцький ДЛГ (дир. В. </a:t>
            </a:r>
            <a:r>
              <a:rPr lang="uk-UA" sz="24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Сухович</a:t>
            </a:r>
            <a:r>
              <a:rPr lang="uk-UA" sz="24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) , </a:t>
            </a:r>
          </a:p>
          <a:p>
            <a:r>
              <a:rPr lang="uk-UA" sz="24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ПП </a:t>
            </a:r>
            <a:r>
              <a:rPr lang="uk-UA" sz="24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Красько</a:t>
            </a:r>
            <a:r>
              <a:rPr lang="uk-UA" sz="24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П.Н.(Сарни), </a:t>
            </a:r>
          </a:p>
          <a:p>
            <a:r>
              <a:rPr lang="uk-UA" sz="24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ПАТ </a:t>
            </a:r>
            <a:r>
              <a:rPr lang="uk-UA" sz="24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Дубровицьке</a:t>
            </a:r>
            <a:r>
              <a:rPr lang="uk-UA" sz="24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ХПП (Г.</a:t>
            </a:r>
            <a:r>
              <a:rPr lang="uk-UA" sz="24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Конончук</a:t>
            </a:r>
            <a:r>
              <a:rPr lang="uk-UA" sz="24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), </a:t>
            </a:r>
          </a:p>
          <a:p>
            <a:r>
              <a:rPr lang="uk-UA" sz="24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Управління водного господарства, </a:t>
            </a:r>
          </a:p>
          <a:p>
            <a:r>
              <a:rPr lang="uk-UA" sz="24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Фізична особа Е.</a:t>
            </a:r>
            <a:r>
              <a:rPr lang="uk-UA" sz="24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Лозицький</a:t>
            </a:r>
            <a:r>
              <a:rPr lang="uk-UA" sz="24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.</a:t>
            </a:r>
            <a:endParaRPr lang="ru-RU" sz="2400" dirty="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357158" y="214290"/>
          <a:ext cx="8229600" cy="4286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857232"/>
            <a:ext cx="9144000" cy="6000768"/>
          </a:xfrm>
        </p:spPr>
        <p:txBody>
          <a:bodyPr>
            <a:normAutofit fontScale="92500" lnSpcReduction="10000"/>
          </a:bodyPr>
          <a:lstStyle/>
          <a:p>
            <a:r>
              <a:rPr lang="uk-UA" sz="26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   </a:t>
            </a:r>
            <a:r>
              <a:rPr lang="uk-UA" sz="19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Потребує добудови </a:t>
            </a:r>
            <a:r>
              <a:rPr lang="uk-UA" sz="19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Лісівський</a:t>
            </a:r>
            <a:r>
              <a:rPr lang="uk-UA" sz="19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дитсадок, в якому відсутній кабінет керівника, зал, підсобні приміщення. </a:t>
            </a:r>
          </a:p>
          <a:p>
            <a:endParaRPr lang="ru-RU" sz="1900" dirty="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r>
              <a:rPr lang="uk-UA" sz="19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   Є початок до реконструкції колишньої колгоспної контори під дошкільний заклад у с. </a:t>
            </a:r>
            <a:r>
              <a:rPr lang="uk-UA" sz="19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Мочулище</a:t>
            </a:r>
            <a:r>
              <a:rPr lang="uk-UA" sz="19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. </a:t>
            </a:r>
          </a:p>
          <a:p>
            <a:endParaRPr lang="ru-RU" sz="1900" dirty="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r>
              <a:rPr lang="uk-UA" sz="19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   Невирішене питання реконструкції приміщення санпропускника у с. </a:t>
            </a:r>
            <a:r>
              <a:rPr lang="uk-UA" sz="19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Жадень</a:t>
            </a:r>
            <a:r>
              <a:rPr lang="uk-UA" sz="19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. Тут можлива підготовка 5-річних дітей до школи лише у ІІ половину дня, бо всі приміщення школи зайняті  у навчальному процесі.</a:t>
            </a:r>
          </a:p>
          <a:p>
            <a:endParaRPr lang="ru-RU" sz="1900" dirty="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r>
              <a:rPr lang="uk-UA" sz="19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  Невирішене питання реконструкції приміщення амбулаторії у с. Переброди, де на наступний рік у школу йтиме 42 </a:t>
            </a:r>
            <a:r>
              <a:rPr lang="uk-UA" sz="19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щестирічок</a:t>
            </a:r>
            <a:r>
              <a:rPr lang="uk-UA" sz="19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, а умови створені лише для 20 дітей 5-річного віку</a:t>
            </a:r>
          </a:p>
          <a:p>
            <a:endParaRPr lang="ru-RU" sz="1900" dirty="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r>
              <a:rPr lang="uk-UA" sz="19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  Потребують  заміни меблі у </a:t>
            </a:r>
            <a:r>
              <a:rPr lang="uk-UA" sz="19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Людинському</a:t>
            </a:r>
            <a:r>
              <a:rPr lang="uk-UA" sz="19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 ДНЗ, придбання меблів у кабінети завідувачів </a:t>
            </a:r>
            <a:r>
              <a:rPr lang="uk-UA" sz="19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Удрицького</a:t>
            </a:r>
            <a:r>
              <a:rPr lang="uk-UA" sz="19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і </a:t>
            </a:r>
            <a:r>
              <a:rPr lang="uk-UA" sz="19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Смородського</a:t>
            </a:r>
            <a:r>
              <a:rPr lang="uk-UA" sz="19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дитсадків, будівництво павільйонів у </a:t>
            </a:r>
            <a:r>
              <a:rPr lang="uk-UA" sz="19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Сварицевицькому</a:t>
            </a:r>
            <a:r>
              <a:rPr lang="uk-UA" sz="19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, облаштування спортмайданчиків у </a:t>
            </a:r>
            <a:r>
              <a:rPr lang="uk-UA" sz="19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Лютинському</a:t>
            </a:r>
            <a:r>
              <a:rPr lang="uk-UA" sz="19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,  </a:t>
            </a:r>
            <a:r>
              <a:rPr lang="uk-UA" sz="19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Сварицевицькому</a:t>
            </a:r>
            <a:r>
              <a:rPr lang="uk-UA" sz="19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, ігрових майданчиків у ДНЗ з короткотривалим перебуванням дітей, забезпечення килимовим покриттям та покривалами, телефонним </a:t>
            </a:r>
            <a:r>
              <a:rPr lang="uk-UA" sz="19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зв</a:t>
            </a:r>
            <a:r>
              <a:rPr lang="uk-UA" sz="19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"</a:t>
            </a:r>
            <a:r>
              <a:rPr lang="uk-UA" sz="19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язком</a:t>
            </a:r>
            <a:r>
              <a:rPr lang="uk-UA" sz="19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uk-UA" sz="19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Лютинського</a:t>
            </a:r>
            <a:r>
              <a:rPr lang="uk-UA" sz="19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, </a:t>
            </a:r>
            <a:r>
              <a:rPr lang="uk-UA" sz="19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Миляцького</a:t>
            </a:r>
            <a:r>
              <a:rPr lang="uk-UA" sz="19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ДНЗ, </a:t>
            </a:r>
            <a:r>
              <a:rPr lang="uk-UA" sz="19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комп</a:t>
            </a:r>
            <a:r>
              <a:rPr lang="uk-UA" sz="19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"</a:t>
            </a:r>
            <a:r>
              <a:rPr lang="uk-UA" sz="19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ютерною</a:t>
            </a:r>
            <a:r>
              <a:rPr lang="uk-UA" sz="19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технікою,  технічними засобами навчання та  іграшками відповідно до вимог Міністерства освіти і науки України.</a:t>
            </a:r>
            <a:endParaRPr lang="ru-RU" sz="1900" dirty="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82660"/>
          </a:xfrm>
        </p:spPr>
        <p:txBody>
          <a:bodyPr>
            <a:normAutofit fontScale="90000"/>
          </a:bodyPr>
          <a:lstStyle/>
          <a:p>
            <a:r>
              <a:rPr lang="uk-UA" sz="2700" dirty="0" smtClean="0"/>
              <a:t/>
            </a:r>
            <a:br>
              <a:rPr lang="uk-UA" sz="2700" dirty="0" smtClean="0"/>
            </a:br>
            <a:r>
              <a:rPr lang="uk-UA" sz="2700" dirty="0" smtClean="0"/>
              <a:t>За результатами готовності загальноосвітніх навчальних закладів до початку нового навчального року комісія визначила переможців: 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uk-UA" sz="3400" b="1" i="1" dirty="0" smtClean="0">
                <a:solidFill>
                  <a:srgbClr val="FFC000"/>
                </a:solidFill>
              </a:rPr>
              <a:t>       Серед сільських  загальноосвітніх шкіл І-ІІІ ступенів:</a:t>
            </a:r>
            <a:endParaRPr lang="ru-RU" sz="3400" b="1" i="1" dirty="0" smtClean="0">
              <a:solidFill>
                <a:srgbClr val="FFC000"/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uk-UA" dirty="0" smtClean="0"/>
              <a:t>	</a:t>
            </a:r>
            <a:r>
              <a:rPr lang="uk-UA" i="1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І місце 	-	</a:t>
            </a:r>
            <a:r>
              <a:rPr lang="uk-UA" i="1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Селецька</a:t>
            </a:r>
            <a:r>
              <a:rPr lang="uk-UA" i="1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 ЗОШ</a:t>
            </a:r>
            <a:endParaRPr lang="ru-RU" i="1" dirty="0" smtClean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uk-UA" i="1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	ІІ місце	-	</a:t>
            </a:r>
            <a:r>
              <a:rPr lang="uk-UA" i="1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Бережківська</a:t>
            </a:r>
            <a:r>
              <a:rPr lang="uk-UA" i="1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,</a:t>
            </a:r>
            <a:r>
              <a:rPr lang="uk-UA" i="1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Орв’яницька</a:t>
            </a:r>
            <a:r>
              <a:rPr lang="uk-UA" i="1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 ЗОШ </a:t>
            </a:r>
            <a:endParaRPr lang="ru-RU" i="1" dirty="0" smtClean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uk-UA" i="1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	ІІІ місце	-	</a:t>
            </a:r>
            <a:r>
              <a:rPr lang="uk-UA" i="1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Великоозерянська</a:t>
            </a:r>
            <a:r>
              <a:rPr lang="uk-UA" i="1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, </a:t>
            </a:r>
            <a:r>
              <a:rPr lang="uk-UA" i="1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Кривицька</a:t>
            </a:r>
            <a:r>
              <a:rPr lang="uk-UA" i="1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, </a:t>
            </a:r>
            <a:r>
              <a:rPr lang="uk-UA" i="1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Миляцька</a:t>
            </a:r>
            <a:r>
              <a:rPr lang="uk-UA" i="1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 ЗОШ.</a:t>
            </a:r>
            <a:endParaRPr lang="ru-RU" i="1" dirty="0" smtClean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>
              <a:buNone/>
            </a:pPr>
            <a:r>
              <a:rPr lang="uk-UA" i="1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 </a:t>
            </a:r>
            <a:endParaRPr lang="ru-RU" i="1" dirty="0" smtClean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>
              <a:buNone/>
            </a:pPr>
            <a:r>
              <a:rPr lang="uk-UA" sz="3400" b="1" i="1" dirty="0" smtClean="0">
                <a:solidFill>
                  <a:srgbClr val="FFC000"/>
                </a:solidFill>
              </a:rPr>
              <a:t>         Серед  міських загальноосвітніх шкіл:</a:t>
            </a:r>
            <a:endParaRPr lang="ru-RU" b="1" i="1" dirty="0" smtClean="0">
              <a:solidFill>
                <a:srgbClr val="FFC000"/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uk-UA" dirty="0" smtClean="0"/>
              <a:t>	</a:t>
            </a:r>
            <a:r>
              <a:rPr lang="uk-UA" i="1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І місце 	-	Навчально-виховний комплекс «Ліцей –            загальноосвітня школа І-ІІ ступенів»</a:t>
            </a:r>
            <a:endParaRPr lang="ru-RU" i="1" dirty="0" smtClean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uk-UA" i="1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	ІІ місце	-	загальноосвітня школа № 2</a:t>
            </a:r>
            <a:endParaRPr lang="ru-RU" i="1" dirty="0" smtClean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uk-UA" i="1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	ІІІ місце	-	загальноосвітня школа № 1</a:t>
            </a:r>
            <a:endParaRPr lang="ru-RU" i="1" dirty="0" smtClean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uk-UA" sz="3200" b="1" i="1" dirty="0" smtClean="0">
                <a:solidFill>
                  <a:srgbClr val="FFC000"/>
                </a:solidFill>
              </a:rPr>
              <a:t>        Серед загальноосвітніх шкіл І-ІІ ступенів:</a:t>
            </a:r>
            <a:endParaRPr lang="ru-RU" b="1" i="1" dirty="0" smtClean="0">
              <a:solidFill>
                <a:srgbClr val="FFC000"/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uk-UA" dirty="0" smtClean="0"/>
              <a:t>	</a:t>
            </a:r>
            <a:r>
              <a:rPr lang="uk-UA" i="1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І місце 	-	</a:t>
            </a:r>
            <a:r>
              <a:rPr lang="uk-UA" i="1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Вербівська</a:t>
            </a:r>
            <a:endParaRPr lang="ru-RU" i="1" dirty="0" smtClean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uk-UA" i="1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	ІІ місце	-	</a:t>
            </a:r>
            <a:r>
              <a:rPr lang="uk-UA" i="1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Крупівська</a:t>
            </a:r>
            <a:r>
              <a:rPr lang="uk-UA" i="1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, </a:t>
            </a:r>
            <a:r>
              <a:rPr lang="uk-UA" i="1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Жаденська</a:t>
            </a:r>
            <a:endParaRPr lang="ru-RU" i="1" dirty="0" smtClean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uk-UA" i="1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	ІІІ місце	-	</a:t>
            </a:r>
            <a:r>
              <a:rPr lang="uk-UA" i="1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Лісівська</a:t>
            </a:r>
            <a:r>
              <a:rPr lang="uk-UA" i="1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, </a:t>
            </a:r>
            <a:r>
              <a:rPr lang="uk-UA" i="1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Заслуцька</a:t>
            </a:r>
            <a:endParaRPr lang="ru-RU" i="1" dirty="0" smtClean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2800" dirty="0" smtClean="0"/>
              <a:t>Серед дошкільних навчальних закладів переможці розподілилися наступним чином: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uk-UA" sz="3600" b="1" i="1" dirty="0" smtClean="0">
                <a:solidFill>
                  <a:srgbClr val="FFC000"/>
                </a:solidFill>
              </a:rPr>
              <a:t>           Сільські ДНЗ</a:t>
            </a:r>
            <a:endParaRPr lang="ru-RU" sz="3600" b="1" i="1" dirty="0" smtClean="0">
              <a:solidFill>
                <a:srgbClr val="FFC000"/>
              </a:solidFill>
            </a:endParaRPr>
          </a:p>
          <a:p>
            <a:r>
              <a:rPr lang="uk-UA" dirty="0" err="1" smtClean="0">
                <a:solidFill>
                  <a:schemeClr val="bg1"/>
                </a:solidFill>
              </a:rPr>
              <a:t>Залузький</a:t>
            </a:r>
            <a:r>
              <a:rPr lang="uk-UA" dirty="0" smtClean="0">
                <a:solidFill>
                  <a:schemeClr val="bg1"/>
                </a:solidFill>
              </a:rPr>
              <a:t> ДНЗ </a:t>
            </a:r>
            <a:endParaRPr lang="ru-RU" dirty="0" smtClean="0">
              <a:solidFill>
                <a:schemeClr val="bg1"/>
              </a:solidFill>
            </a:endParaRPr>
          </a:p>
          <a:p>
            <a:r>
              <a:rPr lang="uk-UA" dirty="0" err="1" smtClean="0">
                <a:solidFill>
                  <a:schemeClr val="bg1"/>
                </a:solidFill>
              </a:rPr>
              <a:t>Трипутнянський</a:t>
            </a:r>
            <a:r>
              <a:rPr lang="uk-UA" dirty="0" smtClean="0">
                <a:solidFill>
                  <a:schemeClr val="bg1"/>
                </a:solidFill>
              </a:rPr>
              <a:t>, </a:t>
            </a:r>
            <a:r>
              <a:rPr lang="uk-UA" dirty="0" err="1" smtClean="0">
                <a:solidFill>
                  <a:schemeClr val="bg1"/>
                </a:solidFill>
              </a:rPr>
              <a:t>Лісівський</a:t>
            </a:r>
            <a:r>
              <a:rPr lang="uk-UA" dirty="0" smtClean="0">
                <a:solidFill>
                  <a:schemeClr val="bg1"/>
                </a:solidFill>
              </a:rPr>
              <a:t> ДНЗ </a:t>
            </a:r>
            <a:endParaRPr lang="ru-RU" dirty="0" smtClean="0">
              <a:solidFill>
                <a:schemeClr val="bg1"/>
              </a:solidFill>
            </a:endParaRPr>
          </a:p>
          <a:p>
            <a:r>
              <a:rPr lang="uk-UA" dirty="0" err="1" smtClean="0">
                <a:solidFill>
                  <a:schemeClr val="bg1"/>
                </a:solidFill>
              </a:rPr>
              <a:t>Берестівський</a:t>
            </a:r>
            <a:r>
              <a:rPr lang="uk-UA" dirty="0" smtClean="0">
                <a:solidFill>
                  <a:schemeClr val="bg1"/>
                </a:solidFill>
              </a:rPr>
              <a:t>, </a:t>
            </a:r>
            <a:r>
              <a:rPr lang="uk-UA" dirty="0" err="1" smtClean="0">
                <a:solidFill>
                  <a:schemeClr val="bg1"/>
                </a:solidFill>
              </a:rPr>
              <a:t>Колківський</a:t>
            </a:r>
            <a:r>
              <a:rPr lang="uk-UA" dirty="0" smtClean="0">
                <a:solidFill>
                  <a:schemeClr val="bg1"/>
                </a:solidFill>
              </a:rPr>
              <a:t>, </a:t>
            </a:r>
            <a:r>
              <a:rPr lang="uk-UA" dirty="0" err="1" smtClean="0">
                <a:solidFill>
                  <a:schemeClr val="bg1"/>
                </a:solidFill>
              </a:rPr>
              <a:t>Орвяницький</a:t>
            </a:r>
            <a:r>
              <a:rPr lang="uk-UA" dirty="0" smtClean="0">
                <a:solidFill>
                  <a:schemeClr val="bg1"/>
                </a:solidFill>
              </a:rPr>
              <a:t> ДНЗ</a:t>
            </a:r>
            <a:endParaRPr lang="ru-RU" dirty="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uk-UA" dirty="0" smtClean="0">
                <a:solidFill>
                  <a:srgbClr val="FFC000"/>
                </a:solidFill>
              </a:rPr>
              <a:t>             </a:t>
            </a:r>
            <a:r>
              <a:rPr lang="uk-UA" sz="4000" b="1" i="1" dirty="0" smtClean="0">
                <a:solidFill>
                  <a:srgbClr val="FFC000"/>
                </a:solidFill>
              </a:rPr>
              <a:t>Міські ДНЗ</a:t>
            </a:r>
            <a:endParaRPr lang="ru-RU" b="1" i="1" dirty="0" smtClean="0">
              <a:solidFill>
                <a:srgbClr val="FFC000"/>
              </a:solidFill>
            </a:endParaRPr>
          </a:p>
          <a:p>
            <a:r>
              <a:rPr lang="uk-UA" dirty="0" smtClean="0">
                <a:solidFill>
                  <a:schemeClr val="bg1"/>
                </a:solidFill>
              </a:rPr>
              <a:t>I місце    ДНЗ №1    </a:t>
            </a:r>
            <a:endParaRPr lang="ru-RU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II</a:t>
            </a:r>
            <a:r>
              <a:rPr lang="uk-UA" dirty="0" smtClean="0">
                <a:solidFill>
                  <a:schemeClr val="bg1"/>
                </a:solidFill>
              </a:rPr>
              <a:t> місце    ДНЗ №4     </a:t>
            </a:r>
            <a:endParaRPr lang="ru-RU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III </a:t>
            </a:r>
            <a:r>
              <a:rPr lang="uk-UA" dirty="0" smtClean="0">
                <a:solidFill>
                  <a:schemeClr val="bg1"/>
                </a:solidFill>
              </a:rPr>
              <a:t>місце ДНЗ №5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68280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Кращі спортивні майданчики</a:t>
            </a:r>
            <a:endParaRPr lang="ru-RU" dirty="0"/>
          </a:p>
        </p:txBody>
      </p:sp>
      <p:pic>
        <p:nvPicPr>
          <p:cNvPr id="5" name="Содержимое 4" descr="IMG_001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4282" y="1428736"/>
            <a:ext cx="2786082" cy="22367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0" y="1071546"/>
            <a:ext cx="23968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err="1" smtClean="0">
                <a:solidFill>
                  <a:schemeClr val="bg1"/>
                </a:solidFill>
              </a:rPr>
              <a:t>Озерська</a:t>
            </a:r>
            <a:r>
              <a:rPr lang="uk-UA" dirty="0" smtClean="0">
                <a:solidFill>
                  <a:schemeClr val="bg1"/>
                </a:solidFill>
              </a:rPr>
              <a:t> ЗОШ І-ІІІ ст.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9" name="Рисунок 8" descr="IMG_007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14678" y="1428736"/>
            <a:ext cx="2571768" cy="22145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Box 9"/>
          <p:cNvSpPr txBox="1"/>
          <p:nvPr/>
        </p:nvSpPr>
        <p:spPr>
          <a:xfrm>
            <a:off x="3143240" y="1071546"/>
            <a:ext cx="2571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err="1" smtClean="0">
                <a:solidFill>
                  <a:schemeClr val="bg1"/>
                </a:solidFill>
              </a:rPr>
              <a:t>Селецька</a:t>
            </a:r>
            <a:r>
              <a:rPr lang="uk-UA" dirty="0" smtClean="0">
                <a:solidFill>
                  <a:schemeClr val="bg1"/>
                </a:solidFill>
              </a:rPr>
              <a:t> ЗОШ І-ІІІ ст.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1" name="Рисунок 10" descr="IMG_035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929322" y="1428736"/>
            <a:ext cx="2952770" cy="22145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TextBox 11"/>
          <p:cNvSpPr txBox="1"/>
          <p:nvPr/>
        </p:nvSpPr>
        <p:spPr>
          <a:xfrm>
            <a:off x="5857884" y="1071546"/>
            <a:ext cx="31263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err="1" smtClean="0">
                <a:solidFill>
                  <a:schemeClr val="bg1"/>
                </a:solidFill>
              </a:rPr>
              <a:t>Дубровицька</a:t>
            </a:r>
            <a:r>
              <a:rPr lang="uk-UA" dirty="0" smtClean="0">
                <a:solidFill>
                  <a:schemeClr val="bg1"/>
                </a:solidFill>
              </a:rPr>
              <a:t> ЗОШ І-ІІІ ст.№2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3" name="Рисунок 12" descr="IMG_019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14282" y="4357694"/>
            <a:ext cx="2786081" cy="22145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TextBox 13"/>
          <p:cNvSpPr txBox="1"/>
          <p:nvPr/>
        </p:nvSpPr>
        <p:spPr>
          <a:xfrm>
            <a:off x="214282" y="3929066"/>
            <a:ext cx="27146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err="1" smtClean="0">
                <a:solidFill>
                  <a:schemeClr val="bg1"/>
                </a:solidFill>
              </a:rPr>
              <a:t>Вербівська</a:t>
            </a:r>
            <a:r>
              <a:rPr lang="uk-UA" dirty="0" smtClean="0">
                <a:solidFill>
                  <a:schemeClr val="bg1"/>
                </a:solidFill>
              </a:rPr>
              <a:t> ЗОШ І-ІІ ст.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5" name="Рисунок 14" descr="IMG_0395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357554" y="4339834"/>
            <a:ext cx="3071834" cy="23038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" name="TextBox 15"/>
          <p:cNvSpPr txBox="1"/>
          <p:nvPr/>
        </p:nvSpPr>
        <p:spPr>
          <a:xfrm>
            <a:off x="3500430" y="4000504"/>
            <a:ext cx="23265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err="1" smtClean="0">
                <a:solidFill>
                  <a:schemeClr val="bg1"/>
                </a:solidFill>
              </a:rPr>
              <a:t>Узліська</a:t>
            </a:r>
            <a:r>
              <a:rPr lang="uk-UA" dirty="0" smtClean="0">
                <a:solidFill>
                  <a:schemeClr val="bg1"/>
                </a:solidFill>
              </a:rPr>
              <a:t> ЗОШ І-ІІ ст.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Program Files\Microsoft Office\MEDIA\OFFICE12\Lines\BD21313_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12" y="4929198"/>
            <a:ext cx="9001188" cy="430370"/>
          </a:xfrm>
          <a:prstGeom prst="rect">
            <a:avLst/>
          </a:prstGeom>
          <a:noFill/>
        </p:spPr>
      </p:pic>
      <p:pic>
        <p:nvPicPr>
          <p:cNvPr id="3075" name="Picture 3" descr="C:\Program Files\Microsoft Office\MEDIA\OFFICE12\Lines\BD21313_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1214422"/>
            <a:ext cx="9144001" cy="357190"/>
          </a:xfrm>
          <a:prstGeom prst="rect">
            <a:avLst/>
          </a:prstGeom>
          <a:noFill/>
        </p:spPr>
      </p:pic>
      <p:sp>
        <p:nvSpPr>
          <p:cNvPr id="6" name="Прямокутник 5"/>
          <p:cNvSpPr/>
          <p:nvPr/>
        </p:nvSpPr>
        <p:spPr>
          <a:xfrm>
            <a:off x="285721" y="2285992"/>
            <a:ext cx="8215370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uk-UA" sz="8000" b="1" cap="none" spc="0" dirty="0" smtClean="0">
                <a:ln/>
                <a:solidFill>
                  <a:schemeClr val="accent3"/>
                </a:solidFill>
                <a:effectLst/>
              </a:rPr>
              <a:t>Дякуємо за увагу</a:t>
            </a:r>
            <a:endParaRPr lang="uk-UA" sz="8000" b="1" cap="none" spc="0" dirty="0">
              <a:ln/>
              <a:solidFill>
                <a:schemeClr val="accent3"/>
              </a:solidFill>
              <a:effectLst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642918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Кращі географічні майданчики</a:t>
            </a:r>
            <a:endParaRPr lang="ru-RU" dirty="0"/>
          </a:p>
        </p:txBody>
      </p:sp>
      <p:pic>
        <p:nvPicPr>
          <p:cNvPr id="4" name="Содержимое 3" descr="IMG_001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4282" y="1500174"/>
            <a:ext cx="3934884" cy="29511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IMG_035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00562" y="3357562"/>
            <a:ext cx="4357718" cy="32682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142844" y="1071546"/>
            <a:ext cx="29914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err="1" smtClean="0">
                <a:solidFill>
                  <a:schemeClr val="bg1"/>
                </a:solidFill>
              </a:rPr>
              <a:t>Озерська</a:t>
            </a:r>
            <a:r>
              <a:rPr lang="uk-UA" dirty="0" smtClean="0">
                <a:solidFill>
                  <a:schemeClr val="bg1"/>
                </a:solidFill>
              </a:rPr>
              <a:t> ЗОШ І-ІІІ ступенів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72000" y="2928934"/>
            <a:ext cx="31840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err="1" smtClean="0">
                <a:solidFill>
                  <a:schemeClr val="bg1"/>
                </a:solidFill>
              </a:rPr>
              <a:t>Дубровицька</a:t>
            </a:r>
            <a:r>
              <a:rPr lang="uk-UA" dirty="0" smtClean="0">
                <a:solidFill>
                  <a:schemeClr val="bg1"/>
                </a:solidFill>
              </a:rPr>
              <a:t> ЗОШ І-ІІІ ст. №2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439718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Кращі шкільні майстерні</a:t>
            </a:r>
            <a:endParaRPr lang="ru-RU" dirty="0"/>
          </a:p>
        </p:txBody>
      </p:sp>
      <p:pic>
        <p:nvPicPr>
          <p:cNvPr id="4" name="Содержимое 3" descr="IMG_005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2844" y="1500174"/>
            <a:ext cx="2710389" cy="20327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0" y="1071546"/>
            <a:ext cx="27132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err="1" smtClean="0">
                <a:solidFill>
                  <a:schemeClr val="bg1"/>
                </a:solidFill>
              </a:rPr>
              <a:t>Сварицевицька</a:t>
            </a:r>
            <a:r>
              <a:rPr lang="uk-UA" sz="1600" dirty="0" smtClean="0">
                <a:solidFill>
                  <a:schemeClr val="bg1"/>
                </a:solidFill>
              </a:rPr>
              <a:t> ЗОШ І-ІІІ ст</a:t>
            </a:r>
            <a:r>
              <a:rPr lang="uk-UA" dirty="0" smtClean="0">
                <a:solidFill>
                  <a:schemeClr val="bg1"/>
                </a:solidFill>
              </a:rPr>
              <a:t>.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6" name="Рисунок 5" descr="IMG_032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00364" y="1500174"/>
            <a:ext cx="2762269" cy="20717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2928926" y="1071546"/>
            <a:ext cx="285328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err="1" smtClean="0">
                <a:solidFill>
                  <a:schemeClr val="bg1"/>
                </a:solidFill>
              </a:rPr>
              <a:t>Дубровицька</a:t>
            </a:r>
            <a:r>
              <a:rPr lang="uk-UA" sz="1600" dirty="0" smtClean="0">
                <a:solidFill>
                  <a:schemeClr val="bg1"/>
                </a:solidFill>
              </a:rPr>
              <a:t> ЗОШ І-ІІІ ст. №2</a:t>
            </a:r>
            <a:endParaRPr lang="ru-RU" sz="1600" dirty="0">
              <a:solidFill>
                <a:schemeClr val="bg1"/>
              </a:solidFill>
            </a:endParaRPr>
          </a:p>
        </p:txBody>
      </p:sp>
      <p:pic>
        <p:nvPicPr>
          <p:cNvPr id="8" name="Рисунок 7" descr="IMG_002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929322" y="1428737"/>
            <a:ext cx="2952739" cy="21431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5929322" y="1071546"/>
            <a:ext cx="29843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err="1" smtClean="0">
                <a:solidFill>
                  <a:schemeClr val="bg1"/>
                </a:solidFill>
              </a:rPr>
              <a:t>Трипутнянська</a:t>
            </a:r>
            <a:r>
              <a:rPr lang="uk-UA" dirty="0" smtClean="0">
                <a:solidFill>
                  <a:schemeClr val="bg1"/>
                </a:solidFill>
              </a:rPr>
              <a:t> ЗОШ І-ІІІ ст.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0" name="Рисунок 9" descr="IMG_038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42844" y="4357694"/>
            <a:ext cx="2762269" cy="20717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TextBox 11"/>
          <p:cNvSpPr txBox="1"/>
          <p:nvPr/>
        </p:nvSpPr>
        <p:spPr>
          <a:xfrm>
            <a:off x="285720" y="3929066"/>
            <a:ext cx="2574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err="1" smtClean="0">
                <a:solidFill>
                  <a:schemeClr val="bg1"/>
                </a:solidFill>
              </a:rPr>
              <a:t>Колківська</a:t>
            </a:r>
            <a:r>
              <a:rPr lang="uk-UA" dirty="0" smtClean="0">
                <a:solidFill>
                  <a:schemeClr val="bg1"/>
                </a:solidFill>
              </a:rPr>
              <a:t> ЗОШ І-ІІІ ст.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uk-UA" sz="2800" dirty="0" smtClean="0">
                <a:solidFill>
                  <a:schemeClr val="bg1"/>
                </a:solidFill>
              </a:rPr>
              <a:t>Порівняння з минулим навчальним роком</a:t>
            </a:r>
            <a:endParaRPr lang="ru-RU" sz="2800" dirty="0">
              <a:solidFill>
                <a:schemeClr val="bg1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500034" y="1571612"/>
          <a:ext cx="8229600" cy="47085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285720" y="214290"/>
          <a:ext cx="8229600" cy="368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Содержимое 4" descr="IMG_0324.JPG"/>
          <p:cNvPicPr>
            <a:picLocks noGrp="1" noChangeAspect="1"/>
          </p:cNvPicPr>
          <p:nvPr>
            <p:ph idx="1"/>
          </p:nvPr>
        </p:nvPicPr>
        <p:blipFill>
          <a:blip r:embed="rId7" cstate="print"/>
          <a:stretch>
            <a:fillRect/>
          </a:stretch>
        </p:blipFill>
        <p:spPr>
          <a:xfrm>
            <a:off x="642910" y="1285860"/>
            <a:ext cx="2928958" cy="21967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428596" y="857232"/>
            <a:ext cx="38781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>
                <a:solidFill>
                  <a:schemeClr val="bg1"/>
                </a:solidFill>
              </a:rPr>
              <a:t>Заміна дверей </a:t>
            </a:r>
            <a:r>
              <a:rPr lang="uk-UA" dirty="0" err="1" smtClean="0">
                <a:solidFill>
                  <a:schemeClr val="bg1"/>
                </a:solidFill>
              </a:rPr>
              <a:t>Дубровицька</a:t>
            </a:r>
            <a:r>
              <a:rPr lang="uk-UA" dirty="0" smtClean="0">
                <a:solidFill>
                  <a:schemeClr val="bg1"/>
                </a:solidFill>
              </a:rPr>
              <a:t> ЗОШ №2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7" name="Рисунок 6" descr="IMG_0373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072066" y="1214423"/>
            <a:ext cx="3048021" cy="2286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4714876" y="785794"/>
            <a:ext cx="33679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>
                <a:solidFill>
                  <a:schemeClr val="bg1"/>
                </a:solidFill>
              </a:rPr>
              <a:t>Заміна вікон в </a:t>
            </a:r>
            <a:r>
              <a:rPr lang="uk-UA" dirty="0" err="1" smtClean="0">
                <a:solidFill>
                  <a:schemeClr val="bg1"/>
                </a:solidFill>
              </a:rPr>
              <a:t>Колківській</a:t>
            </a:r>
            <a:r>
              <a:rPr lang="uk-UA" dirty="0" smtClean="0">
                <a:solidFill>
                  <a:schemeClr val="bg1"/>
                </a:solidFill>
              </a:rPr>
              <a:t> ЗОШ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9" name="Рисунок 8" descr="IMG_0273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00034" y="4357694"/>
            <a:ext cx="3000364" cy="22502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Box 10"/>
          <p:cNvSpPr txBox="1"/>
          <p:nvPr/>
        </p:nvSpPr>
        <p:spPr>
          <a:xfrm>
            <a:off x="642910" y="3857628"/>
            <a:ext cx="28097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>
                <a:solidFill>
                  <a:schemeClr val="bg1"/>
                </a:solidFill>
              </a:rPr>
              <a:t>Фасад </a:t>
            </a:r>
            <a:r>
              <a:rPr lang="uk-UA" dirty="0" err="1" smtClean="0">
                <a:solidFill>
                  <a:schemeClr val="bg1"/>
                </a:solidFill>
              </a:rPr>
              <a:t>Бережківської</a:t>
            </a:r>
            <a:r>
              <a:rPr lang="uk-UA" dirty="0" smtClean="0">
                <a:solidFill>
                  <a:schemeClr val="bg1"/>
                </a:solidFill>
              </a:rPr>
              <a:t> ЗОШ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2" name="Рисунок 11" descr="IMG_0250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5000628" y="4286256"/>
            <a:ext cx="3214710" cy="24110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Box 12"/>
          <p:cNvSpPr txBox="1"/>
          <p:nvPr/>
        </p:nvSpPr>
        <p:spPr>
          <a:xfrm>
            <a:off x="4929190" y="3786190"/>
            <a:ext cx="3741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>
                <a:solidFill>
                  <a:schemeClr val="bg1"/>
                </a:solidFill>
              </a:rPr>
              <a:t>Новий паркан в </a:t>
            </a:r>
            <a:r>
              <a:rPr lang="uk-UA" dirty="0" err="1" smtClean="0">
                <a:solidFill>
                  <a:schemeClr val="bg1"/>
                </a:solidFill>
              </a:rPr>
              <a:t>Бережницькій</a:t>
            </a:r>
            <a:r>
              <a:rPr lang="uk-UA" dirty="0" smtClean="0">
                <a:solidFill>
                  <a:schemeClr val="bg1"/>
                </a:solidFill>
              </a:rPr>
              <a:t> ЗОШ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500034" y="214290"/>
          <a:ext cx="8229600" cy="5111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Содержимое 4" descr="IMG_0244.JPG"/>
          <p:cNvPicPr>
            <a:picLocks noGrp="1" noChangeAspect="1"/>
          </p:cNvPicPr>
          <p:nvPr>
            <p:ph idx="1"/>
          </p:nvPr>
        </p:nvPicPr>
        <p:blipFill>
          <a:blip r:embed="rId7" cstate="print"/>
          <a:stretch>
            <a:fillRect/>
          </a:stretch>
        </p:blipFill>
        <p:spPr>
          <a:xfrm>
            <a:off x="357158" y="1500174"/>
            <a:ext cx="2982377" cy="22367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428596" y="857232"/>
            <a:ext cx="292233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>
                <a:solidFill>
                  <a:schemeClr val="bg1"/>
                </a:solidFill>
              </a:rPr>
              <a:t>Центральний вхід </a:t>
            </a:r>
          </a:p>
          <a:p>
            <a:r>
              <a:rPr lang="uk-UA" dirty="0" smtClean="0">
                <a:solidFill>
                  <a:schemeClr val="bg1"/>
                </a:solidFill>
              </a:rPr>
              <a:t>               </a:t>
            </a:r>
            <a:r>
              <a:rPr lang="uk-UA" dirty="0" err="1" smtClean="0">
                <a:solidFill>
                  <a:schemeClr val="bg1"/>
                </a:solidFill>
              </a:rPr>
              <a:t>Бережницька</a:t>
            </a:r>
            <a:r>
              <a:rPr lang="uk-UA" dirty="0" smtClean="0">
                <a:solidFill>
                  <a:schemeClr val="bg1"/>
                </a:solidFill>
              </a:rPr>
              <a:t> ЗОШ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7" name="Рисунок 6" descr="IMG_0260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500562" y="1500174"/>
            <a:ext cx="3143240" cy="22145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4500562" y="785794"/>
            <a:ext cx="32058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>
                <a:solidFill>
                  <a:schemeClr val="bg1"/>
                </a:solidFill>
              </a:rPr>
              <a:t>Новий вхід у приміщення </a:t>
            </a:r>
          </a:p>
          <a:p>
            <a:r>
              <a:rPr lang="uk-UA" dirty="0" smtClean="0">
                <a:solidFill>
                  <a:schemeClr val="bg1"/>
                </a:solidFill>
              </a:rPr>
              <a:t>                 </a:t>
            </a:r>
            <a:r>
              <a:rPr lang="uk-UA" dirty="0" err="1" smtClean="0">
                <a:solidFill>
                  <a:schemeClr val="bg1"/>
                </a:solidFill>
              </a:rPr>
              <a:t>Підлісненської</a:t>
            </a:r>
            <a:r>
              <a:rPr lang="uk-UA" dirty="0" smtClean="0">
                <a:solidFill>
                  <a:schemeClr val="bg1"/>
                </a:solidFill>
              </a:rPr>
              <a:t> ЗОШ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9" name="Рисунок 8" descr="IMG_0133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57158" y="4500570"/>
            <a:ext cx="3071834" cy="21431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Box 9"/>
          <p:cNvSpPr txBox="1"/>
          <p:nvPr/>
        </p:nvSpPr>
        <p:spPr>
          <a:xfrm>
            <a:off x="357158" y="3857628"/>
            <a:ext cx="31749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>
                <a:solidFill>
                  <a:schemeClr val="bg1"/>
                </a:solidFill>
              </a:rPr>
              <a:t>Нове  допоміжне приміщення </a:t>
            </a:r>
          </a:p>
          <a:p>
            <a:r>
              <a:rPr lang="uk-UA" dirty="0" smtClean="0">
                <a:solidFill>
                  <a:schemeClr val="bg1"/>
                </a:solidFill>
              </a:rPr>
              <a:t>у </a:t>
            </a:r>
            <a:r>
              <a:rPr lang="uk-UA" dirty="0" err="1" smtClean="0">
                <a:solidFill>
                  <a:schemeClr val="bg1"/>
                </a:solidFill>
              </a:rPr>
              <a:t>Жаденській</a:t>
            </a:r>
            <a:r>
              <a:rPr lang="uk-UA" dirty="0" smtClean="0">
                <a:solidFill>
                  <a:schemeClr val="bg1"/>
                </a:solidFill>
              </a:rPr>
              <a:t> ЗОШ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1" name="Рисунок 10" descr="IMG_0452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4500562" y="4500570"/>
            <a:ext cx="3143272" cy="21967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TextBox 11"/>
          <p:cNvSpPr txBox="1"/>
          <p:nvPr/>
        </p:nvSpPr>
        <p:spPr>
          <a:xfrm>
            <a:off x="4572000" y="3857628"/>
            <a:ext cx="37988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uk-UA" dirty="0" smtClean="0">
                <a:solidFill>
                  <a:schemeClr val="bg1"/>
                </a:solidFill>
              </a:rPr>
              <a:t>Облаштування панелей  дерев’яною </a:t>
            </a:r>
          </a:p>
          <a:p>
            <a:r>
              <a:rPr lang="uk-UA" dirty="0" err="1" smtClean="0">
                <a:solidFill>
                  <a:schemeClr val="bg1"/>
                </a:solidFill>
              </a:rPr>
              <a:t>вагонкою</a:t>
            </a:r>
            <a:r>
              <a:rPr lang="uk-UA" dirty="0" smtClean="0">
                <a:solidFill>
                  <a:schemeClr val="bg1"/>
                </a:solidFill>
              </a:rPr>
              <a:t> - </a:t>
            </a:r>
            <a:r>
              <a:rPr lang="uk-UA" dirty="0" err="1" smtClean="0">
                <a:solidFill>
                  <a:schemeClr val="bg1"/>
                </a:solidFill>
              </a:rPr>
              <a:t>Великоозерянська</a:t>
            </a:r>
            <a:r>
              <a:rPr lang="uk-UA" dirty="0" smtClean="0">
                <a:solidFill>
                  <a:schemeClr val="bg1"/>
                </a:solidFill>
              </a:rPr>
              <a:t> ЗОШ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357158" y="214290"/>
          <a:ext cx="8229600" cy="5714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Содержимое 4" descr="IMG_0027.JPG"/>
          <p:cNvPicPr>
            <a:picLocks noGrp="1" noChangeAspect="1"/>
          </p:cNvPicPr>
          <p:nvPr>
            <p:ph idx="1"/>
          </p:nvPr>
        </p:nvPicPr>
        <p:blipFill>
          <a:blip r:embed="rId7" cstate="print"/>
          <a:stretch>
            <a:fillRect/>
          </a:stretch>
        </p:blipFill>
        <p:spPr>
          <a:xfrm>
            <a:off x="214282" y="1428736"/>
            <a:ext cx="2982377" cy="22367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285720" y="857232"/>
            <a:ext cx="22980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err="1" smtClean="0">
                <a:solidFill>
                  <a:schemeClr val="bg1"/>
                </a:solidFill>
              </a:rPr>
              <a:t>Трипутнянська</a:t>
            </a:r>
            <a:r>
              <a:rPr lang="uk-UA" dirty="0" smtClean="0">
                <a:solidFill>
                  <a:schemeClr val="bg1"/>
                </a:solidFill>
              </a:rPr>
              <a:t> ЗОШ </a:t>
            </a:r>
          </a:p>
          <a:p>
            <a:r>
              <a:rPr lang="uk-UA" dirty="0" smtClean="0">
                <a:solidFill>
                  <a:schemeClr val="bg1"/>
                </a:solidFill>
              </a:rPr>
              <a:t>панелі у коридорах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7" name="Рисунок 6" descr="IMG_0422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286248" y="1357298"/>
            <a:ext cx="3143240" cy="23574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4286248" y="785794"/>
            <a:ext cx="32515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>
                <a:solidFill>
                  <a:schemeClr val="bg1"/>
                </a:solidFill>
              </a:rPr>
              <a:t>Постелено лінолеум в одній </a:t>
            </a:r>
          </a:p>
          <a:p>
            <a:r>
              <a:rPr lang="uk-UA" dirty="0" smtClean="0">
                <a:solidFill>
                  <a:schemeClr val="bg1"/>
                </a:solidFill>
              </a:rPr>
              <a:t>класній кімнаті </a:t>
            </a:r>
            <a:r>
              <a:rPr lang="uk-UA" dirty="0" err="1" smtClean="0">
                <a:solidFill>
                  <a:schemeClr val="bg1"/>
                </a:solidFill>
              </a:rPr>
              <a:t>Залузької</a:t>
            </a:r>
            <a:r>
              <a:rPr lang="uk-UA" dirty="0" smtClean="0">
                <a:solidFill>
                  <a:schemeClr val="bg1"/>
                </a:solidFill>
              </a:rPr>
              <a:t> ЗОШ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9" name="Рисунок 8" descr="IMG_0046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14282" y="4500570"/>
            <a:ext cx="3071834" cy="20716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Box 9"/>
          <p:cNvSpPr txBox="1"/>
          <p:nvPr/>
        </p:nvSpPr>
        <p:spPr>
          <a:xfrm>
            <a:off x="0" y="3786190"/>
            <a:ext cx="34474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>
                <a:solidFill>
                  <a:schemeClr val="bg1"/>
                </a:solidFill>
              </a:rPr>
              <a:t>Замінено підлогу у двох класних </a:t>
            </a:r>
          </a:p>
          <a:p>
            <a:r>
              <a:rPr lang="uk-UA" dirty="0" smtClean="0">
                <a:solidFill>
                  <a:schemeClr val="bg1"/>
                </a:solidFill>
              </a:rPr>
              <a:t>кімнатах </a:t>
            </a:r>
            <a:r>
              <a:rPr lang="uk-UA" dirty="0" err="1" smtClean="0">
                <a:solidFill>
                  <a:schemeClr val="bg1"/>
                </a:solidFill>
              </a:rPr>
              <a:t>Кривицької</a:t>
            </a:r>
            <a:r>
              <a:rPr lang="uk-UA" dirty="0" smtClean="0">
                <a:solidFill>
                  <a:schemeClr val="bg1"/>
                </a:solidFill>
              </a:rPr>
              <a:t> ЗОШ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1" name="Рисунок 10" descr="IMG_0233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4143372" y="4429132"/>
            <a:ext cx="3357586" cy="21431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TextBox 11"/>
          <p:cNvSpPr txBox="1"/>
          <p:nvPr/>
        </p:nvSpPr>
        <p:spPr>
          <a:xfrm>
            <a:off x="4286248" y="3786190"/>
            <a:ext cx="34224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>
                <a:solidFill>
                  <a:schemeClr val="bg1"/>
                </a:solidFill>
              </a:rPr>
              <a:t>Заміна підлоги спортивного залу</a:t>
            </a:r>
          </a:p>
          <a:p>
            <a:r>
              <a:rPr lang="uk-UA" dirty="0" smtClean="0">
                <a:solidFill>
                  <a:schemeClr val="bg1"/>
                </a:solidFill>
              </a:rPr>
              <a:t> у НВК Ліцей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548</TotalTime>
  <Words>755</Words>
  <Application>Microsoft Office PowerPoint</Application>
  <PresentationFormat>Екран (4:3)</PresentationFormat>
  <Paragraphs>165</Paragraphs>
  <Slides>30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30</vt:i4>
      </vt:variant>
    </vt:vector>
  </HeadingPairs>
  <TitlesOfParts>
    <vt:vector size="31" baseType="lpstr">
      <vt:lpstr>Апекс</vt:lpstr>
      <vt:lpstr>Слайд 1</vt:lpstr>
      <vt:lpstr>Слайд 2</vt:lpstr>
      <vt:lpstr>Кращі спортивні майданчики</vt:lpstr>
      <vt:lpstr>Кращі географічні майданчики</vt:lpstr>
      <vt:lpstr>Кращі шкільні майстерні</vt:lpstr>
      <vt:lpstr>Порівняння з минулим навчальним роком</vt:lpstr>
      <vt:lpstr>Слайд 7</vt:lpstr>
      <vt:lpstr>Слайд 8</vt:lpstr>
      <vt:lpstr>Слайд 9</vt:lpstr>
      <vt:lpstr>Слайд 10</vt:lpstr>
      <vt:lpstr>Слайд 11</vt:lpstr>
      <vt:lpstr>Хочеться подякувати керівникам шкіл, які  залучили найбільше спонсорських коштів для проведення ремонтних робіт</vt:lpstr>
      <vt:lpstr>Слайд 13</vt:lpstr>
      <vt:lpstr>Слайд 14</vt:lpstr>
      <vt:lpstr>Слайд 15</vt:lpstr>
      <vt:lpstr>Слайд 16</vt:lpstr>
      <vt:lpstr>Слайд 17</vt:lpstr>
      <vt:lpstr>Поточні ремонти ДНЗ району</vt:lpstr>
      <vt:lpstr>Потребує вирішення питання забезпечення килимовим покриттям музична зала, групова кімната  Лютинського ДНЗ.</vt:lpstr>
      <vt:lpstr>Ігрові та спортивні майданчики ДНЗ, які укомплектовані згідно вимог</vt:lpstr>
      <vt:lpstr>Встановлено нові ігрові споруди</vt:lpstr>
      <vt:lpstr>Кращі музичні зали мають</vt:lpstr>
      <vt:lpstr>Окремі спортивні зали і спортивні куточки у групах облаштовано</vt:lpstr>
      <vt:lpstr>Кращі спальні кімнати для дітей</vt:lpstr>
      <vt:lpstr> Кращі ігрові кімнати</vt:lpstr>
      <vt:lpstr>Слайд 26</vt:lpstr>
      <vt:lpstr>Слайд 27</vt:lpstr>
      <vt:lpstr> За результатами готовності загальноосвітніх навчальних закладів до початку нового навчального року комісія визначила переможців:   </vt:lpstr>
      <vt:lpstr>Серед дошкільних навчальних закладів переможці розподілилися наступним чином: </vt:lpstr>
      <vt:lpstr>Слайд 30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Руслан</dc:creator>
  <cp:lastModifiedBy>Користувач Windows</cp:lastModifiedBy>
  <cp:revision>36</cp:revision>
  <dcterms:modified xsi:type="dcterms:W3CDTF">2011-09-05T15:27:54Z</dcterms:modified>
</cp:coreProperties>
</file>